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2" Type="http://schemas.openxmlformats.org/officeDocument/2006/relationships/slide" Target="slides/slide47.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f4a410ec6c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f4a410ec6c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f4e1bdce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f4e1bdce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f4a410ec6c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f4a410ec6c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f4a410ec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f4a410ec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f1f3a31d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f1f3a31d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f3b7bb8358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f3b7bb8358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f3b7bb8358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f3b7bb8358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f3b7bb8358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f3b7bb8358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f3b7bb835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f3b7bb835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f3b7bb8358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f3b7bb8358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813865c2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813865c2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f3b7bb8358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f3b7bb8358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f3b7bb8358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f3b7bb8358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f3b7bb8358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f3b7bb8358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f3b7bb8358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f3b7bb8358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f3b7bb8358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f3b7bb8358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f3b7bb835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f3b7bb835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f3b7bb8358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f3b7bb8358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f3b7bb8358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f3b7bb8358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813865c24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813865c24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813865c242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813865c242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813865c242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813865c242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f3eb048dfe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f3eb048dfe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f3eb048df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f3eb048df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f3eb048df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f3eb048df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f3eb048df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f3eb048df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f3ef6ec37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f3ef6ec37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f3ef6ec37a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f3ef6ec37a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f3ef6ec37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f3ef6ec37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f3ef6ec37a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f3ef6ec37a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f416ed22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f416ed22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f41d85a33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f41d85a33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813865c242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813865c242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f41d85a33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f41d85a33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f41d85a33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f41d85a33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f4a410ec6c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f4a410ec6c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f4a410ec6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f4a410ec6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f4a410ec6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f4a410ec6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f4a410ec6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f4a410ec6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f4a410ec6c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f4a410ec6c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f3ef6ec37a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f3ef6ec37a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f3defc8b9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f3defc8b9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f3defc8b9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f3defc8b9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f3ef6ec37a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f3ef6ec37a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813865c24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813865c24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f4a410ec6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f4a410ec6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2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hyperlink" Target="https://github.com/facebook/prophet" TargetMode="External"/><Relationship Id="rId4" Type="http://schemas.openxmlformats.org/officeDocument/2006/relationships/image" Target="../media/image1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image" Target="../media/image1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2916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SzPts val="990"/>
              <a:buNone/>
            </a:pPr>
            <a:r>
              <a:rPr lang="en"/>
              <a:t>Machine learning y deep learning </a:t>
            </a:r>
            <a:endParaRPr sz="4480"/>
          </a:p>
        </p:txBody>
      </p:sp>
      <p:sp>
        <p:nvSpPr>
          <p:cNvPr id="55" name="Google Shape;55;p13"/>
          <p:cNvSpPr txBox="1"/>
          <p:nvPr>
            <p:ph idx="1" type="subTitle"/>
          </p:nvPr>
        </p:nvSpPr>
        <p:spPr>
          <a:xfrm>
            <a:off x="247000" y="2473675"/>
            <a:ext cx="8520600" cy="549900"/>
          </a:xfrm>
          <a:prstGeom prst="rect">
            <a:avLst/>
          </a:prstGeom>
        </p:spPr>
        <p:txBody>
          <a:bodyPr anchorCtr="0" anchor="t" bIns="91425" lIns="91425" spcFirstLastPara="1" rIns="91425" wrap="square" tIns="91425">
            <a:normAutofit/>
          </a:bodyPr>
          <a:lstStyle/>
          <a:p>
            <a:pPr indent="0" lvl="0" marL="0" rtl="0" algn="ctr">
              <a:lnSpc>
                <a:spcPct val="90000"/>
              </a:lnSpc>
              <a:spcBef>
                <a:spcPts val="1000"/>
              </a:spcBef>
              <a:spcAft>
                <a:spcPts val="0"/>
              </a:spcAft>
              <a:buNone/>
            </a:pPr>
            <a:r>
              <a:rPr lang="en" sz="2400">
                <a:solidFill>
                  <a:schemeClr val="dk1"/>
                </a:solidFill>
              </a:rPr>
              <a:t>Rolando Gonzales Martinez, PhD</a:t>
            </a:r>
            <a:endParaRPr sz="2400">
              <a:solidFill>
                <a:schemeClr val="dk1"/>
              </a:solidFill>
            </a:endParaRPr>
          </a:p>
        </p:txBody>
      </p:sp>
      <p:sp>
        <p:nvSpPr>
          <p:cNvPr id="56" name="Google Shape;56;p13"/>
          <p:cNvSpPr txBox="1"/>
          <p:nvPr/>
        </p:nvSpPr>
        <p:spPr>
          <a:xfrm>
            <a:off x="2470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Fellow postdoctoral Marie Skłodowska-Curie</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Universidad de Groningen        (Países Bajos)</a:t>
            </a:r>
            <a:endParaRPr sz="1000"/>
          </a:p>
        </p:txBody>
      </p:sp>
      <p:sp>
        <p:nvSpPr>
          <p:cNvPr id="57" name="Google Shape;57;p13"/>
          <p:cNvSpPr txBox="1"/>
          <p:nvPr/>
        </p:nvSpPr>
        <p:spPr>
          <a:xfrm>
            <a:off x="46536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Investigador (researcher)</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Iniciativa de Pobreza y Desarrollo Humano de la Universidad de Oxford (UK)</a:t>
            </a:r>
            <a:endParaRPr sz="1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SHapley Additive exPlanations (SHAP)</a:t>
            </a:r>
            <a:endParaRPr/>
          </a:p>
        </p:txBody>
      </p:sp>
      <p:sp>
        <p:nvSpPr>
          <p:cNvPr id="118" name="Google Shape;118;p22"/>
          <p:cNvSpPr txBox="1"/>
          <p:nvPr>
            <p:ph idx="1" type="body"/>
          </p:nvPr>
        </p:nvSpPr>
        <p:spPr>
          <a:xfrm>
            <a:off x="311700" y="739025"/>
            <a:ext cx="8520600" cy="2066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750">
                <a:solidFill>
                  <a:schemeClr val="dk1"/>
                </a:solidFill>
              </a:rPr>
              <a:t>Limitaciones:</a:t>
            </a:r>
            <a:endParaRPr sz="1750">
              <a:solidFill>
                <a:schemeClr val="dk1"/>
              </a:solidFill>
            </a:endParaRPr>
          </a:p>
          <a:p>
            <a:pPr indent="-339725" lvl="0" marL="457200" rtl="0" algn="l">
              <a:lnSpc>
                <a:spcPct val="95000"/>
              </a:lnSpc>
              <a:spcBef>
                <a:spcPts val="1200"/>
              </a:spcBef>
              <a:spcAft>
                <a:spcPts val="0"/>
              </a:spcAft>
              <a:buClr>
                <a:schemeClr val="dk1"/>
              </a:buClr>
              <a:buSzPts val="1750"/>
              <a:buChar char="●"/>
            </a:pPr>
            <a:r>
              <a:rPr lang="en" sz="1750">
                <a:solidFill>
                  <a:schemeClr val="dk1"/>
                </a:solidFill>
              </a:rPr>
              <a:t>Sensible a outliers</a:t>
            </a:r>
            <a:endParaRPr sz="1750">
              <a:solidFill>
                <a:schemeClr val="dk1"/>
              </a:solidFill>
            </a:endParaRPr>
          </a:p>
          <a:p>
            <a:pPr indent="-339725" lvl="0" marL="457200" rtl="0" algn="l">
              <a:lnSpc>
                <a:spcPct val="95000"/>
              </a:lnSpc>
              <a:spcBef>
                <a:spcPts val="0"/>
              </a:spcBef>
              <a:spcAft>
                <a:spcPts val="0"/>
              </a:spcAft>
              <a:buClr>
                <a:schemeClr val="dk1"/>
              </a:buClr>
              <a:buSzPts val="1750"/>
              <a:buChar char="●"/>
            </a:pPr>
            <a:r>
              <a:rPr lang="en" sz="1750">
                <a:solidFill>
                  <a:schemeClr val="dk1"/>
                </a:solidFill>
              </a:rPr>
              <a:t>Sensible a la presencia de multicolinealidad</a:t>
            </a:r>
            <a:endParaRPr sz="1750">
              <a:solidFill>
                <a:schemeClr val="dk1"/>
              </a:solidFill>
            </a:endParaRPr>
          </a:p>
          <a:p>
            <a:pPr indent="-339725" lvl="0" marL="457200" rtl="0" algn="l">
              <a:lnSpc>
                <a:spcPct val="95000"/>
              </a:lnSpc>
              <a:spcBef>
                <a:spcPts val="0"/>
              </a:spcBef>
              <a:spcAft>
                <a:spcPts val="0"/>
              </a:spcAft>
              <a:buClr>
                <a:schemeClr val="dk1"/>
              </a:buClr>
              <a:buSzPts val="1750"/>
              <a:buChar char="●"/>
            </a:pPr>
            <a:r>
              <a:rPr lang="en" sz="1750">
                <a:solidFill>
                  <a:schemeClr val="dk1"/>
                </a:solidFill>
              </a:rPr>
              <a:t>Solamente identifica </a:t>
            </a:r>
            <a:r>
              <a:rPr lang="en" sz="1750">
                <a:solidFill>
                  <a:schemeClr val="dk1"/>
                </a:solidFill>
              </a:rPr>
              <a:t>contribución</a:t>
            </a:r>
            <a:r>
              <a:rPr lang="en" sz="1750">
                <a:solidFill>
                  <a:schemeClr val="dk1"/>
                </a:solidFill>
              </a:rPr>
              <a:t> </a:t>
            </a:r>
            <a:r>
              <a:rPr lang="en" sz="1750">
                <a:solidFill>
                  <a:schemeClr val="dk1"/>
                </a:solidFill>
              </a:rPr>
              <a:t>aditiva</a:t>
            </a:r>
            <a:endParaRPr sz="1750">
              <a:solidFill>
                <a:schemeClr val="dk1"/>
              </a:solidFill>
            </a:endParaRPr>
          </a:p>
          <a:p>
            <a:pPr indent="-339725" lvl="0" marL="457200" rtl="0" algn="l">
              <a:lnSpc>
                <a:spcPct val="95000"/>
              </a:lnSpc>
              <a:spcBef>
                <a:spcPts val="0"/>
              </a:spcBef>
              <a:spcAft>
                <a:spcPts val="0"/>
              </a:spcAft>
              <a:buClr>
                <a:schemeClr val="dk1"/>
              </a:buClr>
              <a:buSzPts val="1750"/>
              <a:buChar char="●"/>
            </a:pPr>
            <a:r>
              <a:rPr lang="en" sz="1750">
                <a:solidFill>
                  <a:schemeClr val="dk1"/>
                </a:solidFill>
              </a:rPr>
              <a:t>Costo computacional alto en casos de big data</a:t>
            </a:r>
            <a:endParaRPr sz="1750">
              <a:solidFill>
                <a:schemeClr val="dk1"/>
              </a:solidFill>
            </a:endParaRPr>
          </a:p>
          <a:p>
            <a:pPr indent="0" lvl="0" marL="0" rtl="0" algn="l">
              <a:lnSpc>
                <a:spcPct val="95000"/>
              </a:lnSpc>
              <a:spcBef>
                <a:spcPts val="1200"/>
              </a:spcBef>
              <a:spcAft>
                <a:spcPts val="0"/>
              </a:spcAft>
              <a:buNone/>
            </a:pPr>
            <a:r>
              <a:rPr lang="en" sz="1750">
                <a:solidFill>
                  <a:schemeClr val="dk1"/>
                </a:solidFill>
              </a:rPr>
              <a:t>Ventajas:</a:t>
            </a:r>
            <a:endParaRPr sz="1750">
              <a:solidFill>
                <a:schemeClr val="dk1"/>
              </a:solidFill>
            </a:endParaRPr>
          </a:p>
          <a:p>
            <a:pPr indent="-339725" lvl="0" marL="457200" rtl="0" algn="l">
              <a:lnSpc>
                <a:spcPct val="95000"/>
              </a:lnSpc>
              <a:spcBef>
                <a:spcPts val="1200"/>
              </a:spcBef>
              <a:spcAft>
                <a:spcPts val="0"/>
              </a:spcAft>
              <a:buClr>
                <a:schemeClr val="dk1"/>
              </a:buClr>
              <a:buSzPts val="1750"/>
              <a:buChar char="●"/>
            </a:pPr>
            <a:r>
              <a:rPr lang="en" sz="1750">
                <a:solidFill>
                  <a:schemeClr val="dk1"/>
                </a:solidFill>
              </a:rPr>
              <a:t>Existen modificaciones de SHAP para identificar </a:t>
            </a:r>
            <a:r>
              <a:rPr lang="en" sz="1750">
                <a:solidFill>
                  <a:schemeClr val="dk1"/>
                </a:solidFill>
              </a:rPr>
              <a:t>la relevancia de </a:t>
            </a:r>
            <a:r>
              <a:rPr lang="en" sz="1750">
                <a:solidFill>
                  <a:schemeClr val="dk1"/>
                </a:solidFill>
              </a:rPr>
              <a:t>características</a:t>
            </a:r>
            <a:r>
              <a:rPr lang="en" sz="1750">
                <a:solidFill>
                  <a:schemeClr val="dk1"/>
                </a:solidFill>
              </a:rPr>
              <a:t> en modelos complejos: kernel SHAP, tree SHAP, deep SHAP</a:t>
            </a:r>
            <a:endParaRPr sz="1750">
              <a:solidFill>
                <a:schemeClr val="dk1"/>
              </a:solidFill>
            </a:endParaRPr>
          </a:p>
        </p:txBody>
      </p:sp>
      <p:pic>
        <p:nvPicPr>
          <p:cNvPr id="119" name="Google Shape;119;p22"/>
          <p:cNvPicPr preferRelativeResize="0"/>
          <p:nvPr/>
        </p:nvPicPr>
        <p:blipFill>
          <a:blip r:embed="rId3">
            <a:alphaModFix/>
          </a:blip>
          <a:stretch>
            <a:fillRect/>
          </a:stretch>
        </p:blipFill>
        <p:spPr>
          <a:xfrm>
            <a:off x="1384975" y="3701600"/>
            <a:ext cx="6267450" cy="1181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SHapley Additive exPlanations (SHAP)</a:t>
            </a:r>
            <a:endParaRPr/>
          </a:p>
        </p:txBody>
      </p:sp>
      <p:sp>
        <p:nvSpPr>
          <p:cNvPr id="125" name="Google Shape;125;p23"/>
          <p:cNvSpPr txBox="1"/>
          <p:nvPr>
            <p:ph idx="1" type="body"/>
          </p:nvPr>
        </p:nvSpPr>
        <p:spPr>
          <a:xfrm>
            <a:off x="311700" y="739025"/>
            <a:ext cx="8520600" cy="3870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750">
                <a:solidFill>
                  <a:schemeClr val="dk1"/>
                </a:solidFill>
              </a:rPr>
              <a:t>Interpretación:</a:t>
            </a:r>
            <a:endParaRPr sz="1750">
              <a:solidFill>
                <a:schemeClr val="dk1"/>
              </a:solidFill>
            </a:endParaRPr>
          </a:p>
          <a:p>
            <a:pPr indent="0" lvl="0" marL="0" rtl="0" algn="l">
              <a:lnSpc>
                <a:spcPct val="95000"/>
              </a:lnSpc>
              <a:spcBef>
                <a:spcPts val="0"/>
              </a:spcBef>
              <a:spcAft>
                <a:spcPts val="0"/>
              </a:spcAft>
              <a:buNone/>
            </a:pPr>
            <a:r>
              <a:t/>
            </a:r>
            <a:endParaRPr sz="1750">
              <a:solidFill>
                <a:schemeClr val="dk1"/>
              </a:solidFill>
            </a:endParaRPr>
          </a:p>
          <a:p>
            <a:pPr indent="-339725" lvl="0" marL="457200" rtl="0" algn="l">
              <a:lnSpc>
                <a:spcPct val="95000"/>
              </a:lnSpc>
              <a:spcBef>
                <a:spcPts val="0"/>
              </a:spcBef>
              <a:spcAft>
                <a:spcPts val="0"/>
              </a:spcAft>
              <a:buClr>
                <a:schemeClr val="dk1"/>
              </a:buClr>
              <a:buSzPts val="1750"/>
              <a:buChar char="●"/>
            </a:pPr>
            <a:r>
              <a:rPr b="1" lang="en" sz="1750">
                <a:solidFill>
                  <a:schemeClr val="dk1"/>
                </a:solidFill>
              </a:rPr>
              <a:t>Magnitud:</a:t>
            </a:r>
            <a:r>
              <a:rPr lang="en" sz="1750">
                <a:solidFill>
                  <a:schemeClr val="dk1"/>
                </a:solidFill>
              </a:rPr>
              <a:t> El valor absoluto de SHAP indica la magnitud de la contribución de esa característica a la predicción. Cuanto mayor sea el valor absoluto, mayor será el impacto de la característica en la predicción.</a:t>
            </a:r>
            <a:endParaRPr sz="1750">
              <a:solidFill>
                <a:schemeClr val="dk1"/>
              </a:solidFill>
            </a:endParaRPr>
          </a:p>
          <a:p>
            <a:pPr indent="-339725" lvl="0" marL="457200" rtl="0" algn="l">
              <a:lnSpc>
                <a:spcPct val="95000"/>
              </a:lnSpc>
              <a:spcBef>
                <a:spcPts val="1000"/>
              </a:spcBef>
              <a:spcAft>
                <a:spcPts val="0"/>
              </a:spcAft>
              <a:buClr>
                <a:schemeClr val="dk1"/>
              </a:buClr>
              <a:buSzPts val="1750"/>
              <a:buChar char="●"/>
            </a:pPr>
            <a:r>
              <a:rPr b="1" lang="en" sz="1750">
                <a:solidFill>
                  <a:schemeClr val="dk1"/>
                </a:solidFill>
              </a:rPr>
              <a:t>Signo:</a:t>
            </a:r>
            <a:r>
              <a:rPr lang="en" sz="1750">
                <a:solidFill>
                  <a:schemeClr val="dk1"/>
                </a:solidFill>
              </a:rPr>
              <a:t> El signo del valor SHAP indica la dirección del impacto:</a:t>
            </a:r>
            <a:endParaRPr sz="1750">
              <a:solidFill>
                <a:schemeClr val="dk1"/>
              </a:solidFill>
            </a:endParaRPr>
          </a:p>
          <a:p>
            <a:pPr indent="-339725" lvl="1" marL="914400" rtl="0" algn="l">
              <a:lnSpc>
                <a:spcPct val="95000"/>
              </a:lnSpc>
              <a:spcBef>
                <a:spcPts val="1000"/>
              </a:spcBef>
              <a:spcAft>
                <a:spcPts val="0"/>
              </a:spcAft>
              <a:buClr>
                <a:schemeClr val="dk1"/>
              </a:buClr>
              <a:buSzPts val="1750"/>
              <a:buChar char="○"/>
            </a:pPr>
            <a:r>
              <a:rPr lang="en" sz="1750">
                <a:solidFill>
                  <a:schemeClr val="dk1"/>
                </a:solidFill>
              </a:rPr>
              <a:t>Un valor SHAP positivo significa que la característica aumenta la predicción (la empuja hacia la clase positiva o aumenta el valor predicho en regresión).</a:t>
            </a:r>
            <a:endParaRPr sz="1750">
              <a:solidFill>
                <a:schemeClr val="dk1"/>
              </a:solidFill>
            </a:endParaRPr>
          </a:p>
          <a:p>
            <a:pPr indent="-339725" lvl="1" marL="914400" rtl="0" algn="l">
              <a:lnSpc>
                <a:spcPct val="95000"/>
              </a:lnSpc>
              <a:spcBef>
                <a:spcPts val="1000"/>
              </a:spcBef>
              <a:spcAft>
                <a:spcPts val="0"/>
              </a:spcAft>
              <a:buClr>
                <a:schemeClr val="dk1"/>
              </a:buClr>
              <a:buSzPts val="1750"/>
              <a:buChar char="○"/>
            </a:pPr>
            <a:r>
              <a:rPr lang="en" sz="1750">
                <a:solidFill>
                  <a:schemeClr val="dk1"/>
                </a:solidFill>
              </a:rPr>
              <a:t>Un valor SHAP negativo significa que la característica disminuye la predicción (la empuja hacia la clase negativa o disminuye el valor predicho en regresión).</a:t>
            </a:r>
            <a:endParaRPr sz="1750">
              <a:solidFill>
                <a:schemeClr val="dk1"/>
              </a:solidFill>
            </a:endParaRPr>
          </a:p>
          <a:p>
            <a:pPr indent="0" lvl="0" marL="0" rtl="0" algn="l">
              <a:lnSpc>
                <a:spcPct val="95000"/>
              </a:lnSpc>
              <a:spcBef>
                <a:spcPts val="1000"/>
              </a:spcBef>
              <a:spcAft>
                <a:spcPts val="1000"/>
              </a:spcAft>
              <a:buNone/>
            </a:pPr>
            <a:r>
              <a:rPr lang="en" sz="1750">
                <a:solidFill>
                  <a:schemeClr val="dk1"/>
                </a:solidFill>
              </a:rPr>
              <a:t>Nota epistemológica: los valores de SHAP (y los resultados de ML en general) no  implican causalidad</a:t>
            </a:r>
            <a:endParaRPr sz="175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Boruta</a:t>
            </a:r>
            <a:endParaRPr/>
          </a:p>
        </p:txBody>
      </p:sp>
      <p:sp>
        <p:nvSpPr>
          <p:cNvPr id="131" name="Google Shape;131;p24"/>
          <p:cNvSpPr txBox="1"/>
          <p:nvPr>
            <p:ph idx="1" type="body"/>
          </p:nvPr>
        </p:nvSpPr>
        <p:spPr>
          <a:xfrm>
            <a:off x="37925" y="739025"/>
            <a:ext cx="4152000" cy="2066700"/>
          </a:xfrm>
          <a:prstGeom prst="rect">
            <a:avLst/>
          </a:prstGeom>
        </p:spPr>
        <p:txBody>
          <a:bodyPr anchorCtr="0" anchor="t" bIns="91425" lIns="91425" spcFirstLastPara="1" rIns="91425" wrap="square" tIns="91425">
            <a:noAutofit/>
          </a:bodyPr>
          <a:lstStyle/>
          <a:p>
            <a:pPr indent="-333375" lvl="0" marL="457200" rtl="0" algn="l">
              <a:lnSpc>
                <a:spcPct val="95000"/>
              </a:lnSpc>
              <a:spcBef>
                <a:spcPts val="0"/>
              </a:spcBef>
              <a:spcAft>
                <a:spcPts val="0"/>
              </a:spcAft>
              <a:buClr>
                <a:schemeClr val="dk1"/>
              </a:buClr>
              <a:buSzPts val="1650"/>
              <a:buChar char="●"/>
            </a:pPr>
            <a:r>
              <a:rPr lang="en" sz="1650">
                <a:solidFill>
                  <a:schemeClr val="dk1"/>
                </a:solidFill>
              </a:rPr>
              <a:t>El algoritmo de Boruta identifica las características relevantes en un conjunto de datos creando </a:t>
            </a:r>
            <a:r>
              <a:rPr lang="en" sz="1650">
                <a:solidFill>
                  <a:schemeClr val="dk1"/>
                </a:solidFill>
              </a:rPr>
              <a:t>características</a:t>
            </a:r>
            <a:r>
              <a:rPr lang="en" sz="1650">
                <a:solidFill>
                  <a:schemeClr val="dk1"/>
                </a:solidFill>
              </a:rPr>
              <a:t> sombra (shadow features)</a:t>
            </a:r>
            <a:endParaRPr sz="1650">
              <a:solidFill>
                <a:schemeClr val="dk1"/>
              </a:solidFill>
            </a:endParaRPr>
          </a:p>
          <a:p>
            <a:pPr indent="-333375" lvl="0" marL="457200" rtl="0" algn="l">
              <a:lnSpc>
                <a:spcPct val="95000"/>
              </a:lnSpc>
              <a:spcBef>
                <a:spcPts val="1000"/>
              </a:spcBef>
              <a:spcAft>
                <a:spcPts val="0"/>
              </a:spcAft>
              <a:buClr>
                <a:schemeClr val="dk1"/>
              </a:buClr>
              <a:buSzPts val="1650"/>
              <a:buChar char="●"/>
            </a:pPr>
            <a:r>
              <a:rPr lang="en" sz="1650">
                <a:solidFill>
                  <a:schemeClr val="dk1"/>
                </a:solidFill>
              </a:rPr>
              <a:t>Para cada característica original, Boruta compara su importancia con la máxima importancia observada entre las características sombra</a:t>
            </a:r>
            <a:endParaRPr sz="1650">
              <a:solidFill>
                <a:schemeClr val="dk1"/>
              </a:solidFill>
            </a:endParaRPr>
          </a:p>
          <a:p>
            <a:pPr indent="-333375" lvl="0" marL="457200" rtl="0" algn="l">
              <a:lnSpc>
                <a:spcPct val="95000"/>
              </a:lnSpc>
              <a:spcBef>
                <a:spcPts val="1000"/>
              </a:spcBef>
              <a:spcAft>
                <a:spcPts val="1000"/>
              </a:spcAft>
              <a:buClr>
                <a:schemeClr val="dk1"/>
              </a:buClr>
              <a:buSzPts val="1650"/>
              <a:buChar char="●"/>
            </a:pPr>
            <a:r>
              <a:rPr lang="en" sz="1650">
                <a:solidFill>
                  <a:schemeClr val="dk1"/>
                </a:solidFill>
              </a:rPr>
              <a:t>Boruta realiza una prueba de hipótesis para determinar si la importancia de la característica original es significativamente mayor que la importancia máxima de las sombras (nula: la </a:t>
            </a:r>
            <a:r>
              <a:rPr lang="en" sz="1650">
                <a:solidFill>
                  <a:schemeClr val="dk1"/>
                </a:solidFill>
              </a:rPr>
              <a:t>característica</a:t>
            </a:r>
            <a:r>
              <a:rPr lang="en" sz="1650">
                <a:solidFill>
                  <a:schemeClr val="dk1"/>
                </a:solidFill>
              </a:rPr>
              <a:t> es irrelevante)</a:t>
            </a:r>
            <a:endParaRPr sz="1650">
              <a:solidFill>
                <a:schemeClr val="dk1"/>
              </a:solidFill>
            </a:endParaRPr>
          </a:p>
        </p:txBody>
      </p:sp>
      <p:pic>
        <p:nvPicPr>
          <p:cNvPr id="132" name="Google Shape;132;p24"/>
          <p:cNvPicPr preferRelativeResize="0"/>
          <p:nvPr/>
        </p:nvPicPr>
        <p:blipFill>
          <a:blip r:embed="rId3">
            <a:alphaModFix/>
          </a:blip>
          <a:stretch>
            <a:fillRect/>
          </a:stretch>
        </p:blipFill>
        <p:spPr>
          <a:xfrm>
            <a:off x="3952950" y="874575"/>
            <a:ext cx="5146650" cy="3974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ph type="ctrTitle"/>
          </p:nvPr>
        </p:nvSpPr>
        <p:spPr>
          <a:xfrm>
            <a:off x="311708" y="2916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SzPts val="990"/>
              <a:buNone/>
            </a:pPr>
            <a:r>
              <a:rPr lang="en"/>
              <a:t>Machine learning y deep learning: bosques aleatorios </a:t>
            </a:r>
            <a:endParaRPr sz="4480"/>
          </a:p>
        </p:txBody>
      </p:sp>
      <p:sp>
        <p:nvSpPr>
          <p:cNvPr id="138" name="Google Shape;138;p25"/>
          <p:cNvSpPr txBox="1"/>
          <p:nvPr>
            <p:ph idx="1" type="subTitle"/>
          </p:nvPr>
        </p:nvSpPr>
        <p:spPr>
          <a:xfrm>
            <a:off x="247000" y="2473675"/>
            <a:ext cx="8520600" cy="549900"/>
          </a:xfrm>
          <a:prstGeom prst="rect">
            <a:avLst/>
          </a:prstGeom>
        </p:spPr>
        <p:txBody>
          <a:bodyPr anchorCtr="0" anchor="t" bIns="91425" lIns="91425" spcFirstLastPara="1" rIns="91425" wrap="square" tIns="91425">
            <a:normAutofit/>
          </a:bodyPr>
          <a:lstStyle/>
          <a:p>
            <a:pPr indent="0" lvl="0" marL="0" rtl="0" algn="ctr">
              <a:lnSpc>
                <a:spcPct val="90000"/>
              </a:lnSpc>
              <a:spcBef>
                <a:spcPts val="1000"/>
              </a:spcBef>
              <a:spcAft>
                <a:spcPts val="0"/>
              </a:spcAft>
              <a:buNone/>
            </a:pPr>
            <a:r>
              <a:rPr lang="en" sz="2400">
                <a:solidFill>
                  <a:schemeClr val="dk1"/>
                </a:solidFill>
              </a:rPr>
              <a:t>Rolando Gonzales Martinez, PhD</a:t>
            </a:r>
            <a:endParaRPr sz="2400">
              <a:solidFill>
                <a:schemeClr val="dk1"/>
              </a:solidFill>
            </a:endParaRPr>
          </a:p>
        </p:txBody>
      </p:sp>
      <p:sp>
        <p:nvSpPr>
          <p:cNvPr id="139" name="Google Shape;139;p25"/>
          <p:cNvSpPr txBox="1"/>
          <p:nvPr/>
        </p:nvSpPr>
        <p:spPr>
          <a:xfrm>
            <a:off x="2470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Fellow postdoctoral Marie Skłodowska-Curie</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Universidad de Groningen        (Países Bajos)</a:t>
            </a:r>
            <a:endParaRPr sz="1000"/>
          </a:p>
        </p:txBody>
      </p:sp>
      <p:sp>
        <p:nvSpPr>
          <p:cNvPr id="140" name="Google Shape;140;p25"/>
          <p:cNvSpPr txBox="1"/>
          <p:nvPr/>
        </p:nvSpPr>
        <p:spPr>
          <a:xfrm>
            <a:off x="46536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Investigador (researcher)</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Iniciativa de Pobreza y Desarrollo Humano de la Universidad de Oxford (UK)</a:t>
            </a:r>
            <a:endParaRPr sz="1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Árbol</a:t>
            </a:r>
            <a:r>
              <a:rPr lang="en"/>
              <a:t> de decisión</a:t>
            </a:r>
            <a:endParaRPr/>
          </a:p>
        </p:txBody>
      </p:sp>
      <p:sp>
        <p:nvSpPr>
          <p:cNvPr id="146" name="Google Shape;146;p26"/>
          <p:cNvSpPr txBox="1"/>
          <p:nvPr>
            <p:ph idx="1" type="body"/>
          </p:nvPr>
        </p:nvSpPr>
        <p:spPr>
          <a:xfrm>
            <a:off x="4650700" y="1126125"/>
            <a:ext cx="4347000" cy="34164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solidFill>
                  <a:schemeClr val="dk1"/>
                </a:solidFill>
              </a:rPr>
              <a:t>Un árbol de decisión es una estructura jerárquica en la que se realiza una serie de decisiones secuenciales. TIene la siguiente estructura:</a:t>
            </a:r>
            <a:endParaRPr>
              <a:solidFill>
                <a:schemeClr val="dk1"/>
              </a:solidFill>
            </a:endParaRPr>
          </a:p>
          <a:p>
            <a:pPr indent="-325755" lvl="0" marL="457200" rtl="0" algn="l">
              <a:spcBef>
                <a:spcPts val="1200"/>
              </a:spcBef>
              <a:spcAft>
                <a:spcPts val="0"/>
              </a:spcAft>
              <a:buClr>
                <a:schemeClr val="dk1"/>
              </a:buClr>
              <a:buSzPct val="100000"/>
              <a:buChar char="●"/>
            </a:pPr>
            <a:r>
              <a:rPr b="1" lang="en">
                <a:solidFill>
                  <a:schemeClr val="dk1"/>
                </a:solidFill>
              </a:rPr>
              <a:t>Raíz: </a:t>
            </a:r>
            <a:r>
              <a:rPr lang="en">
                <a:solidFill>
                  <a:schemeClr val="dk1"/>
                </a:solidFill>
              </a:rPr>
              <a:t>El nodo superior del árbol donde comienza la división de los datos.</a:t>
            </a:r>
            <a:endParaRPr>
              <a:solidFill>
                <a:schemeClr val="dk1"/>
              </a:solidFill>
            </a:endParaRPr>
          </a:p>
          <a:p>
            <a:pPr indent="-325755" lvl="0" marL="457200" rtl="0" algn="l">
              <a:spcBef>
                <a:spcPts val="1000"/>
              </a:spcBef>
              <a:spcAft>
                <a:spcPts val="0"/>
              </a:spcAft>
              <a:buClr>
                <a:schemeClr val="dk1"/>
              </a:buClr>
              <a:buSzPct val="100000"/>
              <a:buChar char="●"/>
            </a:pPr>
            <a:r>
              <a:rPr b="1" lang="en">
                <a:solidFill>
                  <a:schemeClr val="dk1"/>
                </a:solidFill>
              </a:rPr>
              <a:t>Ramas: </a:t>
            </a:r>
            <a:r>
              <a:rPr lang="en">
                <a:solidFill>
                  <a:schemeClr val="dk1"/>
                </a:solidFill>
              </a:rPr>
              <a:t>que representan</a:t>
            </a:r>
            <a:r>
              <a:rPr b="1" lang="en">
                <a:solidFill>
                  <a:schemeClr val="dk1"/>
                </a:solidFill>
              </a:rPr>
              <a:t> </a:t>
            </a:r>
            <a:r>
              <a:rPr lang="en">
                <a:solidFill>
                  <a:schemeClr val="dk1"/>
                </a:solidFill>
              </a:rPr>
              <a:t>las divisiones </a:t>
            </a:r>
            <a:endParaRPr>
              <a:solidFill>
                <a:schemeClr val="dk1"/>
              </a:solidFill>
            </a:endParaRPr>
          </a:p>
          <a:p>
            <a:pPr indent="-325755" lvl="0" marL="457200" rtl="0" algn="l">
              <a:spcBef>
                <a:spcPts val="1000"/>
              </a:spcBef>
              <a:spcAft>
                <a:spcPts val="0"/>
              </a:spcAft>
              <a:buClr>
                <a:schemeClr val="dk1"/>
              </a:buClr>
              <a:buSzPct val="100000"/>
              <a:buChar char="●"/>
            </a:pPr>
            <a:r>
              <a:rPr b="1" lang="en">
                <a:solidFill>
                  <a:schemeClr val="dk1"/>
                </a:solidFill>
              </a:rPr>
              <a:t>Nodos: </a:t>
            </a:r>
            <a:r>
              <a:rPr lang="en">
                <a:solidFill>
                  <a:schemeClr val="dk1"/>
                </a:solidFill>
              </a:rPr>
              <a:t>representan opciones de </a:t>
            </a:r>
            <a:r>
              <a:rPr lang="en">
                <a:solidFill>
                  <a:schemeClr val="dk1"/>
                </a:solidFill>
              </a:rPr>
              <a:t>división</a:t>
            </a:r>
            <a:r>
              <a:rPr lang="en">
                <a:solidFill>
                  <a:schemeClr val="dk1"/>
                </a:solidFill>
              </a:rPr>
              <a:t> para realizar divisiones adicionales</a:t>
            </a:r>
            <a:endParaRPr>
              <a:solidFill>
                <a:schemeClr val="dk1"/>
              </a:solidFill>
            </a:endParaRPr>
          </a:p>
          <a:p>
            <a:pPr indent="-325755" lvl="0" marL="457200" rtl="0" algn="l">
              <a:spcBef>
                <a:spcPts val="1000"/>
              </a:spcBef>
              <a:spcAft>
                <a:spcPts val="1000"/>
              </a:spcAft>
              <a:buClr>
                <a:schemeClr val="dk1"/>
              </a:buClr>
              <a:buSzPct val="100000"/>
              <a:buChar char="●"/>
            </a:pPr>
            <a:r>
              <a:rPr b="1" lang="en">
                <a:solidFill>
                  <a:schemeClr val="dk1"/>
                </a:solidFill>
              </a:rPr>
              <a:t>Hojas: </a:t>
            </a:r>
            <a:r>
              <a:rPr lang="en">
                <a:solidFill>
                  <a:schemeClr val="dk1"/>
                </a:solidFill>
              </a:rPr>
              <a:t>Representan las decisiones finales o las clasificaciones.</a:t>
            </a:r>
            <a:endParaRPr>
              <a:solidFill>
                <a:schemeClr val="dk1"/>
              </a:solidFill>
            </a:endParaRPr>
          </a:p>
        </p:txBody>
      </p:sp>
      <p:pic>
        <p:nvPicPr>
          <p:cNvPr id="147" name="Google Shape;147;p26"/>
          <p:cNvPicPr preferRelativeResize="0"/>
          <p:nvPr/>
        </p:nvPicPr>
        <p:blipFill>
          <a:blip r:embed="rId3">
            <a:alphaModFix/>
          </a:blip>
          <a:stretch>
            <a:fillRect/>
          </a:stretch>
        </p:blipFill>
        <p:spPr>
          <a:xfrm>
            <a:off x="114300" y="1639813"/>
            <a:ext cx="4180500" cy="2576070"/>
          </a:xfrm>
          <a:prstGeom prst="rect">
            <a:avLst/>
          </a:prstGeom>
          <a:noFill/>
          <a:ln>
            <a:noFill/>
          </a:ln>
        </p:spPr>
      </p:pic>
      <p:cxnSp>
        <p:nvCxnSpPr>
          <p:cNvPr id="148" name="Google Shape;148;p26"/>
          <p:cNvCxnSpPr/>
          <p:nvPr/>
        </p:nvCxnSpPr>
        <p:spPr>
          <a:xfrm>
            <a:off x="2640875" y="1879225"/>
            <a:ext cx="2149800" cy="540600"/>
          </a:xfrm>
          <a:prstGeom prst="straightConnector1">
            <a:avLst/>
          </a:prstGeom>
          <a:noFill/>
          <a:ln cap="flat" cmpd="sng" w="19050">
            <a:solidFill>
              <a:srgbClr val="FFFFFF"/>
            </a:solidFill>
            <a:prstDash val="dot"/>
            <a:round/>
            <a:headEnd len="med" w="med" type="stealth"/>
            <a:tailEnd len="med" w="med" type="none"/>
          </a:ln>
        </p:spPr>
      </p:cxnSp>
      <p:cxnSp>
        <p:nvCxnSpPr>
          <p:cNvPr id="149" name="Google Shape;149;p26"/>
          <p:cNvCxnSpPr/>
          <p:nvPr/>
        </p:nvCxnSpPr>
        <p:spPr>
          <a:xfrm>
            <a:off x="3432175" y="2538650"/>
            <a:ext cx="1424400" cy="527700"/>
          </a:xfrm>
          <a:prstGeom prst="straightConnector1">
            <a:avLst/>
          </a:prstGeom>
          <a:noFill/>
          <a:ln cap="flat" cmpd="sng" w="19050">
            <a:solidFill>
              <a:srgbClr val="FFFFFF"/>
            </a:solidFill>
            <a:prstDash val="dot"/>
            <a:round/>
            <a:headEnd len="med" w="med" type="stealth"/>
            <a:tailEnd len="med" w="med" type="none"/>
          </a:ln>
        </p:spPr>
      </p:cxnSp>
      <p:cxnSp>
        <p:nvCxnSpPr>
          <p:cNvPr id="150" name="Google Shape;150;p26"/>
          <p:cNvCxnSpPr/>
          <p:nvPr/>
        </p:nvCxnSpPr>
        <p:spPr>
          <a:xfrm>
            <a:off x="3946525" y="3013425"/>
            <a:ext cx="976200" cy="461400"/>
          </a:xfrm>
          <a:prstGeom prst="straightConnector1">
            <a:avLst/>
          </a:prstGeom>
          <a:noFill/>
          <a:ln cap="flat" cmpd="sng" w="19050">
            <a:solidFill>
              <a:srgbClr val="FFFFFF"/>
            </a:solidFill>
            <a:prstDash val="dot"/>
            <a:round/>
            <a:headEnd len="med" w="med" type="stealth"/>
            <a:tailEnd len="med" w="med" type="none"/>
          </a:ln>
        </p:spPr>
      </p:cxnSp>
      <p:cxnSp>
        <p:nvCxnSpPr>
          <p:cNvPr id="151" name="Google Shape;151;p26"/>
          <p:cNvCxnSpPr/>
          <p:nvPr/>
        </p:nvCxnSpPr>
        <p:spPr>
          <a:xfrm>
            <a:off x="4263050" y="4068525"/>
            <a:ext cx="620100" cy="13200"/>
          </a:xfrm>
          <a:prstGeom prst="straightConnector1">
            <a:avLst/>
          </a:prstGeom>
          <a:noFill/>
          <a:ln cap="flat" cmpd="sng" w="19050">
            <a:solidFill>
              <a:srgbClr val="FFFFFF"/>
            </a:solidFill>
            <a:prstDash val="dot"/>
            <a:round/>
            <a:headEnd len="med" w="med" type="stealth"/>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Árbol de decisión</a:t>
            </a:r>
            <a:endParaRPr/>
          </a:p>
        </p:txBody>
      </p:sp>
      <p:pic>
        <p:nvPicPr>
          <p:cNvPr id="157" name="Google Shape;157;p27"/>
          <p:cNvPicPr preferRelativeResize="0"/>
          <p:nvPr/>
        </p:nvPicPr>
        <p:blipFill>
          <a:blip r:embed="rId3">
            <a:alphaModFix/>
          </a:blip>
          <a:stretch>
            <a:fillRect/>
          </a:stretch>
        </p:blipFill>
        <p:spPr>
          <a:xfrm>
            <a:off x="311698" y="1365401"/>
            <a:ext cx="5356478" cy="2874200"/>
          </a:xfrm>
          <a:prstGeom prst="rect">
            <a:avLst/>
          </a:prstGeom>
          <a:noFill/>
          <a:ln>
            <a:noFill/>
          </a:ln>
        </p:spPr>
      </p:pic>
      <p:sp>
        <p:nvSpPr>
          <p:cNvPr id="158" name="Google Shape;158;p27"/>
          <p:cNvSpPr txBox="1"/>
          <p:nvPr>
            <p:ph idx="1" type="body"/>
          </p:nvPr>
        </p:nvSpPr>
        <p:spPr>
          <a:xfrm>
            <a:off x="5740100" y="573550"/>
            <a:ext cx="3257700" cy="3969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t/>
            </a:r>
            <a:endParaRPr>
              <a:solidFill>
                <a:schemeClr val="dk1"/>
              </a:solidFill>
            </a:endParaRPr>
          </a:p>
          <a:p>
            <a:pPr indent="-334327" lvl="0" marL="457200" rtl="0" algn="l">
              <a:spcBef>
                <a:spcPts val="1200"/>
              </a:spcBef>
              <a:spcAft>
                <a:spcPts val="0"/>
              </a:spcAft>
              <a:buClr>
                <a:schemeClr val="dk1"/>
              </a:buClr>
              <a:buSzPct val="100000"/>
              <a:buChar char="●"/>
            </a:pPr>
            <a:r>
              <a:rPr b="1" lang="en">
                <a:solidFill>
                  <a:schemeClr val="dk1"/>
                </a:solidFill>
              </a:rPr>
              <a:t>Raíz: </a:t>
            </a:r>
            <a:r>
              <a:rPr lang="en">
                <a:solidFill>
                  <a:schemeClr val="dk1"/>
                </a:solidFill>
              </a:rPr>
              <a:t>El nodo superior del árbol donde comienza la división de los datos.</a:t>
            </a:r>
            <a:endParaRPr>
              <a:solidFill>
                <a:schemeClr val="dk1"/>
              </a:solidFill>
            </a:endParaRPr>
          </a:p>
          <a:p>
            <a:pPr indent="-334327" lvl="0" marL="457200" rtl="0" algn="l">
              <a:spcBef>
                <a:spcPts val="1000"/>
              </a:spcBef>
              <a:spcAft>
                <a:spcPts val="0"/>
              </a:spcAft>
              <a:buClr>
                <a:schemeClr val="dk1"/>
              </a:buClr>
              <a:buSzPct val="100000"/>
              <a:buChar char="●"/>
            </a:pPr>
            <a:r>
              <a:rPr b="1" lang="en">
                <a:solidFill>
                  <a:schemeClr val="dk1"/>
                </a:solidFill>
              </a:rPr>
              <a:t>Ramas: </a:t>
            </a:r>
            <a:r>
              <a:rPr lang="en">
                <a:solidFill>
                  <a:schemeClr val="dk1"/>
                </a:solidFill>
              </a:rPr>
              <a:t>que representan</a:t>
            </a:r>
            <a:r>
              <a:rPr b="1" lang="en">
                <a:solidFill>
                  <a:schemeClr val="dk1"/>
                </a:solidFill>
              </a:rPr>
              <a:t> </a:t>
            </a:r>
            <a:r>
              <a:rPr lang="en">
                <a:solidFill>
                  <a:schemeClr val="dk1"/>
                </a:solidFill>
              </a:rPr>
              <a:t>las divisiones </a:t>
            </a:r>
            <a:endParaRPr>
              <a:solidFill>
                <a:schemeClr val="dk1"/>
              </a:solidFill>
            </a:endParaRPr>
          </a:p>
          <a:p>
            <a:pPr indent="-334327" lvl="0" marL="457200" rtl="0" algn="l">
              <a:spcBef>
                <a:spcPts val="1000"/>
              </a:spcBef>
              <a:spcAft>
                <a:spcPts val="0"/>
              </a:spcAft>
              <a:buClr>
                <a:schemeClr val="dk1"/>
              </a:buClr>
              <a:buSzPct val="100000"/>
              <a:buChar char="●"/>
            </a:pPr>
            <a:r>
              <a:rPr b="1" lang="en">
                <a:solidFill>
                  <a:schemeClr val="dk1"/>
                </a:solidFill>
              </a:rPr>
              <a:t>Nodos: </a:t>
            </a:r>
            <a:r>
              <a:rPr lang="en">
                <a:solidFill>
                  <a:schemeClr val="dk1"/>
                </a:solidFill>
              </a:rPr>
              <a:t>representan opciones de división para realizar divisiones adicionales</a:t>
            </a:r>
            <a:endParaRPr>
              <a:solidFill>
                <a:schemeClr val="dk1"/>
              </a:solidFill>
            </a:endParaRPr>
          </a:p>
          <a:p>
            <a:pPr indent="-334327" lvl="0" marL="457200" rtl="0" algn="l">
              <a:spcBef>
                <a:spcPts val="1000"/>
              </a:spcBef>
              <a:spcAft>
                <a:spcPts val="1000"/>
              </a:spcAft>
              <a:buClr>
                <a:schemeClr val="dk1"/>
              </a:buClr>
              <a:buSzPct val="100000"/>
              <a:buChar char="●"/>
            </a:pPr>
            <a:r>
              <a:rPr b="1" lang="en">
                <a:solidFill>
                  <a:schemeClr val="dk1"/>
                </a:solidFill>
              </a:rPr>
              <a:t>Hojas: </a:t>
            </a:r>
            <a:r>
              <a:rPr lang="en">
                <a:solidFill>
                  <a:schemeClr val="dk1"/>
                </a:solidFill>
              </a:rPr>
              <a:t>Representan las decisiones finales o las clasificaciones.</a:t>
            </a:r>
            <a:endParaRPr>
              <a:solidFill>
                <a:schemeClr val="dk1"/>
              </a:solidFill>
            </a:endParaRPr>
          </a:p>
        </p:txBody>
      </p:sp>
      <p:cxnSp>
        <p:nvCxnSpPr>
          <p:cNvPr id="159" name="Google Shape;159;p27"/>
          <p:cNvCxnSpPr/>
          <p:nvPr/>
        </p:nvCxnSpPr>
        <p:spPr>
          <a:xfrm flipH="1" rot="10800000">
            <a:off x="3775000" y="1180300"/>
            <a:ext cx="2189400" cy="250500"/>
          </a:xfrm>
          <a:prstGeom prst="straightConnector1">
            <a:avLst/>
          </a:prstGeom>
          <a:noFill/>
          <a:ln cap="flat" cmpd="sng" w="19050">
            <a:solidFill>
              <a:srgbClr val="FFFFFF"/>
            </a:solidFill>
            <a:prstDash val="dot"/>
            <a:round/>
            <a:headEnd len="med" w="med" type="stealth"/>
            <a:tailEnd len="med" w="med" type="none"/>
          </a:ln>
        </p:spPr>
      </p:cxnSp>
      <p:cxnSp>
        <p:nvCxnSpPr>
          <p:cNvPr id="160" name="Google Shape;160;p27"/>
          <p:cNvCxnSpPr/>
          <p:nvPr/>
        </p:nvCxnSpPr>
        <p:spPr>
          <a:xfrm>
            <a:off x="4460800" y="1668175"/>
            <a:ext cx="1477200" cy="356100"/>
          </a:xfrm>
          <a:prstGeom prst="straightConnector1">
            <a:avLst/>
          </a:prstGeom>
          <a:noFill/>
          <a:ln cap="flat" cmpd="sng" w="19050">
            <a:solidFill>
              <a:srgbClr val="FFFFFF"/>
            </a:solidFill>
            <a:prstDash val="dot"/>
            <a:round/>
            <a:headEnd len="med" w="med" type="stealth"/>
            <a:tailEnd len="med" w="med" type="none"/>
          </a:ln>
        </p:spPr>
      </p:cxnSp>
      <p:cxnSp>
        <p:nvCxnSpPr>
          <p:cNvPr id="161" name="Google Shape;161;p27"/>
          <p:cNvCxnSpPr/>
          <p:nvPr/>
        </p:nvCxnSpPr>
        <p:spPr>
          <a:xfrm flipH="1" rot="10800000">
            <a:off x="2667175" y="2630975"/>
            <a:ext cx="3349800" cy="316500"/>
          </a:xfrm>
          <a:prstGeom prst="straightConnector1">
            <a:avLst/>
          </a:prstGeom>
          <a:noFill/>
          <a:ln cap="flat" cmpd="sng" w="19050">
            <a:solidFill>
              <a:srgbClr val="FFFFFF"/>
            </a:solidFill>
            <a:prstDash val="dot"/>
            <a:round/>
            <a:headEnd len="med" w="med" type="stealth"/>
            <a:tailEnd len="med" w="med" type="none"/>
          </a:ln>
        </p:spPr>
      </p:cxnSp>
      <p:cxnSp>
        <p:nvCxnSpPr>
          <p:cNvPr id="162" name="Google Shape;162;p27"/>
          <p:cNvCxnSpPr/>
          <p:nvPr/>
        </p:nvCxnSpPr>
        <p:spPr>
          <a:xfrm>
            <a:off x="5674150" y="3738775"/>
            <a:ext cx="342900" cy="0"/>
          </a:xfrm>
          <a:prstGeom prst="straightConnector1">
            <a:avLst/>
          </a:prstGeom>
          <a:noFill/>
          <a:ln cap="flat" cmpd="sng" w="19050">
            <a:solidFill>
              <a:srgbClr val="FFFFFF"/>
            </a:solidFill>
            <a:prstDash val="dot"/>
            <a:round/>
            <a:headEnd len="med" w="med" type="stealth"/>
            <a:tailEnd len="med" w="med" type="none"/>
          </a:ln>
        </p:spPr>
      </p:cxnSp>
      <p:cxnSp>
        <p:nvCxnSpPr>
          <p:cNvPr id="163" name="Google Shape;163;p27"/>
          <p:cNvCxnSpPr/>
          <p:nvPr/>
        </p:nvCxnSpPr>
        <p:spPr>
          <a:xfrm flipH="1" rot="10800000">
            <a:off x="5186175" y="2063675"/>
            <a:ext cx="831000" cy="198000"/>
          </a:xfrm>
          <a:prstGeom prst="straightConnector1">
            <a:avLst/>
          </a:prstGeom>
          <a:noFill/>
          <a:ln cap="flat" cmpd="sng" w="19050">
            <a:solidFill>
              <a:srgbClr val="FFFFFF"/>
            </a:solidFill>
            <a:prstDash val="dot"/>
            <a:round/>
            <a:headEnd len="med" w="med" type="stealth"/>
            <a:tailEnd len="med" w="med" type="none"/>
          </a:ln>
        </p:spPr>
      </p:cxnSp>
      <p:cxnSp>
        <p:nvCxnSpPr>
          <p:cNvPr id="164" name="Google Shape;164;p27"/>
          <p:cNvCxnSpPr/>
          <p:nvPr/>
        </p:nvCxnSpPr>
        <p:spPr>
          <a:xfrm>
            <a:off x="4474050" y="2459525"/>
            <a:ext cx="1530000" cy="171600"/>
          </a:xfrm>
          <a:prstGeom prst="straightConnector1">
            <a:avLst/>
          </a:prstGeom>
          <a:noFill/>
          <a:ln cap="flat" cmpd="sng" w="19050">
            <a:solidFill>
              <a:srgbClr val="FFFFFF"/>
            </a:solidFill>
            <a:prstDash val="dot"/>
            <a:round/>
            <a:headEnd len="med" w="med" type="stealth"/>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ph type="title"/>
          </p:nvPr>
        </p:nvSpPr>
        <p:spPr>
          <a:xfrm>
            <a:off x="311700" y="378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Árbol de decisión: </a:t>
            </a:r>
            <a:r>
              <a:rPr lang="en"/>
              <a:t>estadigrafo</a:t>
            </a:r>
            <a:r>
              <a:rPr lang="en"/>
              <a:t> de Gini</a:t>
            </a:r>
            <a:endParaRPr/>
          </a:p>
        </p:txBody>
      </p:sp>
      <p:sp>
        <p:nvSpPr>
          <p:cNvPr id="170" name="Google Shape;170;p28"/>
          <p:cNvSpPr txBox="1"/>
          <p:nvPr>
            <p:ph idx="1" type="body"/>
          </p:nvPr>
        </p:nvSpPr>
        <p:spPr>
          <a:xfrm>
            <a:off x="311700" y="1074700"/>
            <a:ext cx="3806400" cy="3679500"/>
          </a:xfrm>
          <a:prstGeom prst="rect">
            <a:avLst/>
          </a:prstGeom>
        </p:spPr>
        <p:txBody>
          <a:bodyPr anchorCtr="0" anchor="t" bIns="91425" lIns="91425" spcFirstLastPara="1" rIns="91425" wrap="square" tIns="91425">
            <a:normAutofit/>
          </a:bodyPr>
          <a:lstStyle/>
          <a:p>
            <a:pPr indent="-336550" lvl="0" marL="457200" rtl="0" algn="l">
              <a:lnSpc>
                <a:spcPct val="100000"/>
              </a:lnSpc>
              <a:spcBef>
                <a:spcPts val="0"/>
              </a:spcBef>
              <a:spcAft>
                <a:spcPts val="0"/>
              </a:spcAft>
              <a:buClr>
                <a:schemeClr val="dk1"/>
              </a:buClr>
              <a:buSzPts val="1700"/>
              <a:buChar char="●"/>
            </a:pPr>
            <a:r>
              <a:rPr lang="en" sz="1700">
                <a:solidFill>
                  <a:schemeClr val="dk1"/>
                </a:solidFill>
              </a:rPr>
              <a:t>El Gini es una medida de pureza utilizada en la construcción de árboles de decisión. </a:t>
            </a:r>
            <a:endParaRPr sz="1700">
              <a:solidFill>
                <a:schemeClr val="dk1"/>
              </a:solidFill>
            </a:endParaRPr>
          </a:p>
          <a:p>
            <a:pPr indent="-336550" lvl="0" marL="457200" rtl="0" algn="l">
              <a:lnSpc>
                <a:spcPct val="100000"/>
              </a:lnSpc>
              <a:spcBef>
                <a:spcPts val="1000"/>
              </a:spcBef>
              <a:spcAft>
                <a:spcPts val="0"/>
              </a:spcAft>
              <a:buClr>
                <a:schemeClr val="dk1"/>
              </a:buClr>
              <a:buSzPts val="1700"/>
              <a:buChar char="●"/>
            </a:pPr>
            <a:r>
              <a:rPr lang="en" sz="1700">
                <a:solidFill>
                  <a:schemeClr val="dk1"/>
                </a:solidFill>
              </a:rPr>
              <a:t>Se usa para evaluar la calidad de una división o partición en los nodos del árbol. El objetivo del índice de Gini es determinar cuán mezclados están los datos </a:t>
            </a:r>
            <a:endParaRPr sz="1700">
              <a:solidFill>
                <a:schemeClr val="dk1"/>
              </a:solidFill>
            </a:endParaRPr>
          </a:p>
          <a:p>
            <a:pPr indent="-336550" lvl="0" marL="457200" rtl="0" algn="l">
              <a:lnSpc>
                <a:spcPct val="100000"/>
              </a:lnSpc>
              <a:spcBef>
                <a:spcPts val="1000"/>
              </a:spcBef>
              <a:spcAft>
                <a:spcPts val="1000"/>
              </a:spcAft>
              <a:buClr>
                <a:schemeClr val="dk1"/>
              </a:buClr>
              <a:buSzPts val="1700"/>
              <a:buChar char="●"/>
            </a:pPr>
            <a:r>
              <a:rPr lang="en" sz="1700">
                <a:solidFill>
                  <a:schemeClr val="dk1"/>
                </a:solidFill>
              </a:rPr>
              <a:t>El Gini mide la proporción de clases en un nodo particular.</a:t>
            </a:r>
            <a:endParaRPr sz="2100"/>
          </a:p>
        </p:txBody>
      </p:sp>
      <p:pic>
        <p:nvPicPr>
          <p:cNvPr id="171" name="Google Shape;171;p28"/>
          <p:cNvPicPr preferRelativeResize="0"/>
          <p:nvPr/>
        </p:nvPicPr>
        <p:blipFill>
          <a:blip r:embed="rId3">
            <a:alphaModFix/>
          </a:blip>
          <a:stretch>
            <a:fillRect/>
          </a:stretch>
        </p:blipFill>
        <p:spPr>
          <a:xfrm>
            <a:off x="4903550" y="1275650"/>
            <a:ext cx="3267075" cy="447675"/>
          </a:xfrm>
          <a:prstGeom prst="rect">
            <a:avLst/>
          </a:prstGeom>
          <a:noFill/>
          <a:ln>
            <a:noFill/>
          </a:ln>
        </p:spPr>
      </p:pic>
      <p:sp>
        <p:nvSpPr>
          <p:cNvPr id="172" name="Google Shape;172;p28"/>
          <p:cNvSpPr txBox="1"/>
          <p:nvPr/>
        </p:nvSpPr>
        <p:spPr>
          <a:xfrm>
            <a:off x="4572000" y="2123350"/>
            <a:ext cx="4056300" cy="241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rPr>
              <a:t>El índice de Gini oscila entre 0 y 0.5.</a:t>
            </a:r>
            <a:endParaRPr>
              <a:solidFill>
                <a:schemeClr val="dk1"/>
              </a:solidFill>
            </a:endParaRPr>
          </a:p>
          <a:p>
            <a:pPr indent="-317500" lvl="0" marL="457200" rtl="0" algn="l">
              <a:lnSpc>
                <a:spcPct val="115000"/>
              </a:lnSpc>
              <a:spcBef>
                <a:spcPts val="1200"/>
              </a:spcBef>
              <a:spcAft>
                <a:spcPts val="0"/>
              </a:spcAft>
              <a:buClr>
                <a:schemeClr val="dk1"/>
              </a:buClr>
              <a:buSzPts val="1400"/>
              <a:buChar char="●"/>
            </a:pPr>
            <a:r>
              <a:rPr b="1" lang="en">
                <a:solidFill>
                  <a:schemeClr val="dk1"/>
                </a:solidFill>
              </a:rPr>
              <a:t>Gini = 0</a:t>
            </a:r>
            <a:r>
              <a:rPr lang="en">
                <a:solidFill>
                  <a:schemeClr val="dk1"/>
                </a:solidFill>
              </a:rPr>
              <a:t>: Indica que todas las instancias en el nodo pertenecen a una sola clase, es decir, el nodo es </a:t>
            </a:r>
            <a:r>
              <a:rPr i="1" lang="en">
                <a:solidFill>
                  <a:schemeClr val="dk1"/>
                </a:solidFill>
              </a:rPr>
              <a:t>puro</a:t>
            </a:r>
            <a:r>
              <a:rPr lang="en">
                <a:solidFill>
                  <a:schemeClr val="dk1"/>
                </a:solidFill>
              </a:rPr>
              <a:t>.</a:t>
            </a:r>
            <a:endParaRPr>
              <a:solidFill>
                <a:schemeClr val="dk1"/>
              </a:solidFill>
            </a:endParaRPr>
          </a:p>
          <a:p>
            <a:pPr indent="-317500" lvl="0" marL="457200" rtl="0" algn="l">
              <a:lnSpc>
                <a:spcPct val="115000"/>
              </a:lnSpc>
              <a:spcBef>
                <a:spcPts val="1200"/>
              </a:spcBef>
              <a:spcAft>
                <a:spcPts val="1000"/>
              </a:spcAft>
              <a:buClr>
                <a:schemeClr val="dk1"/>
              </a:buClr>
              <a:buSzPts val="1400"/>
              <a:buChar char="●"/>
            </a:pPr>
            <a:r>
              <a:rPr b="1" lang="en">
                <a:solidFill>
                  <a:schemeClr val="dk1"/>
                </a:solidFill>
              </a:rPr>
              <a:t>Gini cercano a 0.5</a:t>
            </a:r>
            <a:r>
              <a:rPr lang="en">
                <a:solidFill>
                  <a:schemeClr val="dk1"/>
                </a:solidFill>
              </a:rPr>
              <a:t>: Indica que las instancias en el nodo están distribuidas equitativamente entre las clases, lo que significa que el nodo es </a:t>
            </a:r>
            <a:r>
              <a:rPr i="1" lang="en">
                <a:solidFill>
                  <a:schemeClr val="dk1"/>
                </a:solidFill>
              </a:rPr>
              <a:t>impuro</a:t>
            </a:r>
            <a:r>
              <a:rPr lang="en">
                <a:solidFill>
                  <a:schemeClr val="dk1"/>
                </a:solidFill>
              </a:rPr>
              <a:t>.</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9"/>
          <p:cNvSpPr txBox="1"/>
          <p:nvPr>
            <p:ph type="title"/>
          </p:nvPr>
        </p:nvSpPr>
        <p:spPr>
          <a:xfrm>
            <a:off x="223500" y="189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Árbol de decisión: Nodo Raiz </a:t>
            </a:r>
            <a:endParaRPr/>
          </a:p>
        </p:txBody>
      </p:sp>
      <p:sp>
        <p:nvSpPr>
          <p:cNvPr id="178" name="Google Shape;178;p29"/>
          <p:cNvSpPr txBox="1"/>
          <p:nvPr>
            <p:ph idx="1" type="body"/>
          </p:nvPr>
        </p:nvSpPr>
        <p:spPr>
          <a:xfrm>
            <a:off x="294075" y="761950"/>
            <a:ext cx="8520600" cy="4485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lang="en">
                <a:solidFill>
                  <a:schemeClr val="dk1"/>
                </a:solidFill>
              </a:rPr>
              <a:t>El nodo inicial del árbol de decisión se escoge mediante una evaluación de todas las características (features) y posibles umbrales, seleccionando la combinación que minimice la impureza de los nodos hijos resultantes:</a:t>
            </a:r>
            <a:endParaRPr>
              <a:solidFill>
                <a:schemeClr val="dk1"/>
              </a:solidFill>
            </a:endParaRPr>
          </a:p>
          <a:p>
            <a:pPr indent="0" lvl="0" marL="0" rtl="0" algn="l">
              <a:spcBef>
                <a:spcPts val="1400"/>
              </a:spcBef>
              <a:spcAft>
                <a:spcPts val="400"/>
              </a:spcAft>
              <a:buNone/>
            </a:pPr>
            <a:r>
              <a:t/>
            </a:r>
            <a:endParaRPr>
              <a:solidFill>
                <a:schemeClr val="dk1"/>
              </a:solidFill>
            </a:endParaRPr>
          </a:p>
        </p:txBody>
      </p:sp>
      <p:pic>
        <p:nvPicPr>
          <p:cNvPr id="179" name="Google Shape;179;p29"/>
          <p:cNvPicPr preferRelativeResize="0"/>
          <p:nvPr/>
        </p:nvPicPr>
        <p:blipFill>
          <a:blip r:embed="rId3">
            <a:alphaModFix/>
          </a:blip>
          <a:stretch>
            <a:fillRect/>
          </a:stretch>
        </p:blipFill>
        <p:spPr>
          <a:xfrm>
            <a:off x="1281875" y="1936725"/>
            <a:ext cx="6545000" cy="2648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0"/>
          <p:cNvSpPr txBox="1"/>
          <p:nvPr>
            <p:ph type="title"/>
          </p:nvPr>
        </p:nvSpPr>
        <p:spPr>
          <a:xfrm>
            <a:off x="223500" y="189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Árbol de decisión: Algoritmo</a:t>
            </a:r>
            <a:endParaRPr/>
          </a:p>
        </p:txBody>
      </p:sp>
      <p:sp>
        <p:nvSpPr>
          <p:cNvPr id="185" name="Google Shape;185;p30"/>
          <p:cNvSpPr txBox="1"/>
          <p:nvPr>
            <p:ph idx="1" type="body"/>
          </p:nvPr>
        </p:nvSpPr>
        <p:spPr>
          <a:xfrm>
            <a:off x="294075" y="761950"/>
            <a:ext cx="8109600" cy="36795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
                <a:solidFill>
                  <a:schemeClr val="dk1"/>
                </a:solidFill>
              </a:rPr>
              <a:t>1. Selección de la Característica y el Umbral de </a:t>
            </a:r>
            <a:r>
              <a:rPr b="1" lang="en">
                <a:solidFill>
                  <a:schemeClr val="dk1"/>
                </a:solidFill>
              </a:rPr>
              <a:t>partición</a:t>
            </a:r>
            <a:r>
              <a:rPr b="1" lang="en">
                <a:solidFill>
                  <a:schemeClr val="dk1"/>
                </a:solidFill>
              </a:rPr>
              <a:t>:</a:t>
            </a:r>
            <a:endParaRPr b="1">
              <a:solidFill>
                <a:schemeClr val="dk1"/>
              </a:solidFill>
            </a:endParaRPr>
          </a:p>
          <a:p>
            <a:pPr indent="-330200" lvl="0" marL="457200" rtl="0" algn="l">
              <a:spcBef>
                <a:spcPts val="1200"/>
              </a:spcBef>
              <a:spcAft>
                <a:spcPts val="0"/>
              </a:spcAft>
              <a:buClr>
                <a:schemeClr val="dk1"/>
              </a:buClr>
              <a:buSzPts val="1600"/>
              <a:buChar char="●"/>
            </a:pPr>
            <a:r>
              <a:rPr b="1" lang="en" sz="1600">
                <a:solidFill>
                  <a:schemeClr val="dk1"/>
                </a:solidFill>
              </a:rPr>
              <a:t>Para cada característica</a:t>
            </a:r>
            <a:r>
              <a:rPr lang="en" sz="1600">
                <a:solidFill>
                  <a:schemeClr val="dk1"/>
                </a:solidFill>
              </a:rPr>
              <a:t>: El algoritmo evalúa todos los posibles puntos de división (umbrales).</a:t>
            </a:r>
            <a:endParaRPr sz="1600">
              <a:solidFill>
                <a:schemeClr val="dk1"/>
              </a:solidFill>
            </a:endParaRPr>
          </a:p>
          <a:p>
            <a:pPr indent="-330200" lvl="0" marL="457200" rtl="0" algn="l">
              <a:spcBef>
                <a:spcPts val="0"/>
              </a:spcBef>
              <a:spcAft>
                <a:spcPts val="0"/>
              </a:spcAft>
              <a:buClr>
                <a:schemeClr val="dk1"/>
              </a:buClr>
              <a:buSzPts val="1600"/>
              <a:buChar char="●"/>
            </a:pPr>
            <a:r>
              <a:rPr b="1" lang="en" sz="1600">
                <a:solidFill>
                  <a:schemeClr val="dk1"/>
                </a:solidFill>
              </a:rPr>
              <a:t>Para cada umbral posible</a:t>
            </a:r>
            <a:r>
              <a:rPr lang="en" sz="1600">
                <a:solidFill>
                  <a:schemeClr val="dk1"/>
                </a:solidFill>
              </a:rPr>
              <a:t>: Se separan las muestras en dos grupos: uno donde la característica es menor o igual al umbral, y otro donde es mayor.</a:t>
            </a:r>
            <a:endParaRPr sz="1600">
              <a:solidFill>
                <a:schemeClr val="dk1"/>
              </a:solidFill>
            </a:endParaRPr>
          </a:p>
          <a:p>
            <a:pPr indent="-330200" lvl="0" marL="457200" rtl="0" algn="l">
              <a:spcBef>
                <a:spcPts val="0"/>
              </a:spcBef>
              <a:spcAft>
                <a:spcPts val="0"/>
              </a:spcAft>
              <a:buClr>
                <a:schemeClr val="dk1"/>
              </a:buClr>
              <a:buSzPts val="1600"/>
              <a:buChar char="●"/>
            </a:pPr>
            <a:r>
              <a:rPr b="1" lang="en" sz="1600">
                <a:solidFill>
                  <a:schemeClr val="dk1"/>
                </a:solidFill>
              </a:rPr>
              <a:t>Cálculo del Gini</a:t>
            </a:r>
            <a:r>
              <a:rPr lang="en" sz="1600">
                <a:solidFill>
                  <a:schemeClr val="dk1"/>
                </a:solidFill>
              </a:rPr>
              <a:t>: Se calcula el Gini para los ramas resultantes de la división.</a:t>
            </a:r>
            <a:endParaRPr sz="1600">
              <a:solidFill>
                <a:schemeClr val="dk1"/>
              </a:solidFill>
            </a:endParaRPr>
          </a:p>
          <a:p>
            <a:pPr indent="0" lvl="0" marL="0" rtl="0" algn="l">
              <a:spcBef>
                <a:spcPts val="1400"/>
              </a:spcBef>
              <a:spcAft>
                <a:spcPts val="0"/>
              </a:spcAft>
              <a:buNone/>
            </a:pPr>
            <a:r>
              <a:rPr b="1" lang="en">
                <a:solidFill>
                  <a:schemeClr val="dk1"/>
                </a:solidFill>
              </a:rPr>
              <a:t>2. Elección del Mejor Umbral </a:t>
            </a:r>
            <a:r>
              <a:rPr b="1" lang="en">
                <a:solidFill>
                  <a:schemeClr val="dk1"/>
                </a:solidFill>
              </a:rPr>
              <a:t>de partición</a:t>
            </a:r>
            <a:r>
              <a:rPr b="1" lang="en">
                <a:solidFill>
                  <a:schemeClr val="dk1"/>
                </a:solidFill>
              </a:rPr>
              <a:t>:</a:t>
            </a:r>
            <a:endParaRPr b="1">
              <a:solidFill>
                <a:schemeClr val="dk1"/>
              </a:solidFill>
            </a:endParaRPr>
          </a:p>
          <a:p>
            <a:pPr indent="-330200" lvl="0" marL="457200" rtl="0" algn="l">
              <a:spcBef>
                <a:spcPts val="1200"/>
              </a:spcBef>
              <a:spcAft>
                <a:spcPts val="0"/>
              </a:spcAft>
              <a:buClr>
                <a:schemeClr val="dk1"/>
              </a:buClr>
              <a:buSzPts val="1600"/>
              <a:buChar char="●"/>
            </a:pPr>
            <a:r>
              <a:rPr b="1" lang="en" sz="1600">
                <a:solidFill>
                  <a:schemeClr val="dk1"/>
                </a:solidFill>
              </a:rPr>
              <a:t>Comparación de la pureza</a:t>
            </a:r>
            <a:r>
              <a:rPr lang="en" sz="1600">
                <a:solidFill>
                  <a:schemeClr val="dk1"/>
                </a:solidFill>
              </a:rPr>
              <a:t>: Se comparan los Ginis de las posibles divisiones. El objetivo es minimizar la impureza (Gini &lt; 0.5) en los nodos hijos.</a:t>
            </a:r>
            <a:endParaRPr sz="1600">
              <a:solidFill>
                <a:schemeClr val="dk1"/>
              </a:solidFill>
            </a:endParaRPr>
          </a:p>
          <a:p>
            <a:pPr indent="-330200" lvl="0" marL="457200" rtl="0" algn="l">
              <a:spcBef>
                <a:spcPts val="0"/>
              </a:spcBef>
              <a:spcAft>
                <a:spcPts val="0"/>
              </a:spcAft>
              <a:buClr>
                <a:schemeClr val="dk1"/>
              </a:buClr>
              <a:buSzPts val="1600"/>
              <a:buChar char="●"/>
            </a:pPr>
            <a:r>
              <a:rPr b="1" lang="en" sz="1600">
                <a:solidFill>
                  <a:schemeClr val="dk1"/>
                </a:solidFill>
              </a:rPr>
              <a:t>Selección del umbral</a:t>
            </a:r>
            <a:r>
              <a:rPr lang="en" sz="1600">
                <a:solidFill>
                  <a:schemeClr val="dk1"/>
                </a:solidFill>
              </a:rPr>
              <a:t>: Se selecciona el umbral que produce la mayor reducción del Gini (</a:t>
            </a:r>
            <a:r>
              <a:rPr lang="en" sz="1600">
                <a:solidFill>
                  <a:schemeClr val="dk1"/>
                </a:solidFill>
              </a:rPr>
              <a:t>reducción</a:t>
            </a:r>
            <a:r>
              <a:rPr lang="en" sz="1600">
                <a:solidFill>
                  <a:schemeClr val="dk1"/>
                </a:solidFill>
              </a:rPr>
              <a:t> impureza). Esto significa que se selecciona el umbral que resulta en los nodos hijos más puros posibles.</a:t>
            </a:r>
            <a:endParaRPr b="1" sz="17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ph type="title"/>
          </p:nvPr>
        </p:nvSpPr>
        <p:spPr>
          <a:xfrm>
            <a:off x="223500" y="189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Árbol de decisión: Algoritmo</a:t>
            </a:r>
            <a:endParaRPr/>
          </a:p>
        </p:txBody>
      </p:sp>
      <p:sp>
        <p:nvSpPr>
          <p:cNvPr id="191" name="Google Shape;191;p31"/>
          <p:cNvSpPr txBox="1"/>
          <p:nvPr>
            <p:ph idx="1" type="body"/>
          </p:nvPr>
        </p:nvSpPr>
        <p:spPr>
          <a:xfrm>
            <a:off x="294075" y="761950"/>
            <a:ext cx="8109600" cy="36795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 sz="1900">
                <a:solidFill>
                  <a:schemeClr val="dk1"/>
                </a:solidFill>
              </a:rPr>
              <a:t>3</a:t>
            </a:r>
            <a:r>
              <a:rPr b="1" lang="en" sz="1900">
                <a:solidFill>
                  <a:schemeClr val="dk1"/>
                </a:solidFill>
              </a:rPr>
              <a:t>. División del Nodo:</a:t>
            </a:r>
            <a:endParaRPr b="1" sz="1900">
              <a:solidFill>
                <a:schemeClr val="dk1"/>
              </a:solidFill>
            </a:endParaRPr>
          </a:p>
          <a:p>
            <a:pPr indent="-336550" lvl="0" marL="457200" rtl="0" algn="l">
              <a:spcBef>
                <a:spcPts val="1200"/>
              </a:spcBef>
              <a:spcAft>
                <a:spcPts val="0"/>
              </a:spcAft>
              <a:buClr>
                <a:schemeClr val="dk1"/>
              </a:buClr>
              <a:buSzPts val="1700"/>
              <a:buChar char="●"/>
            </a:pPr>
            <a:r>
              <a:rPr lang="en" sz="1700">
                <a:solidFill>
                  <a:schemeClr val="dk1"/>
                </a:solidFill>
              </a:rPr>
              <a:t>Una vez seleccionado el umbral óptimo, el nodo se divide en dos ramas: una para las instancias que cumplen con la condición (es decir, donde el valor de la característica es menor o igual al umbral) y otra para las que no (donde el valor es mayor al umbral).</a:t>
            </a:r>
            <a:endParaRPr sz="1700">
              <a:solidFill>
                <a:schemeClr val="dk1"/>
              </a:solidFill>
            </a:endParaRPr>
          </a:p>
          <a:p>
            <a:pPr indent="0" lvl="0" marL="0" rtl="0" algn="l">
              <a:spcBef>
                <a:spcPts val="1400"/>
              </a:spcBef>
              <a:spcAft>
                <a:spcPts val="0"/>
              </a:spcAft>
              <a:buNone/>
            </a:pPr>
            <a:r>
              <a:rPr b="1" lang="en" sz="1900">
                <a:solidFill>
                  <a:schemeClr val="dk1"/>
                </a:solidFill>
              </a:rPr>
              <a:t>4. Repetición del Proceso:</a:t>
            </a:r>
            <a:endParaRPr b="1" sz="1900">
              <a:solidFill>
                <a:schemeClr val="dk1"/>
              </a:solidFill>
            </a:endParaRPr>
          </a:p>
          <a:p>
            <a:pPr indent="-336550" lvl="0" marL="457200" rtl="0" algn="l">
              <a:spcBef>
                <a:spcPts val="1200"/>
              </a:spcBef>
              <a:spcAft>
                <a:spcPts val="0"/>
              </a:spcAft>
              <a:buClr>
                <a:schemeClr val="dk1"/>
              </a:buClr>
              <a:buSzPts val="1700"/>
              <a:buChar char="●"/>
            </a:pPr>
            <a:r>
              <a:rPr lang="en" sz="1700">
                <a:solidFill>
                  <a:schemeClr val="dk1"/>
                </a:solidFill>
              </a:rPr>
              <a:t>Este proceso se repite recursivamente para cada nodo hijo hasta que se cumpla un criterio de detención (por ejemplo, cuando todos los nodos son puros, o cuando no se puede reducir significativamente la impureza).</a:t>
            </a:r>
            <a:endParaRPr b="1" sz="24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Contenido del curso</a:t>
            </a:r>
            <a:endParaRPr/>
          </a:p>
        </p:txBody>
      </p:sp>
      <p:sp>
        <p:nvSpPr>
          <p:cNvPr id="63" name="Google Shape;63;p14"/>
          <p:cNvSpPr txBox="1"/>
          <p:nvPr>
            <p:ph idx="1" type="body"/>
          </p:nvPr>
        </p:nvSpPr>
        <p:spPr>
          <a:xfrm>
            <a:off x="311700" y="1152475"/>
            <a:ext cx="8520600" cy="3678000"/>
          </a:xfrm>
          <a:prstGeom prst="rect">
            <a:avLst/>
          </a:prstGeom>
        </p:spPr>
        <p:txBody>
          <a:bodyPr anchorCtr="0" anchor="t" bIns="91425" lIns="91425" spcFirstLastPara="1" rIns="91425" wrap="square" tIns="91425">
            <a:noAutofit/>
          </a:bodyPr>
          <a:lstStyle/>
          <a:p>
            <a:pPr indent="0" lvl="0" marL="457200" rtl="0" algn="l">
              <a:spcBef>
                <a:spcPts val="1200"/>
              </a:spcBef>
              <a:spcAft>
                <a:spcPts val="0"/>
              </a:spcAft>
              <a:buNone/>
            </a:pPr>
            <a:r>
              <a:rPr b="1" lang="en">
                <a:solidFill>
                  <a:schemeClr val="dk1"/>
                </a:solidFill>
              </a:rPr>
              <a:t>(3) Fundamentos de Machine Learning</a:t>
            </a:r>
            <a:endParaRPr b="1">
              <a:solidFill>
                <a:schemeClr val="dk1"/>
              </a:solidFill>
            </a:endParaRPr>
          </a:p>
          <a:p>
            <a:pPr indent="0" lvl="0" marL="914400" rtl="0" algn="l">
              <a:lnSpc>
                <a:spcPct val="100000"/>
              </a:lnSpc>
              <a:spcBef>
                <a:spcPts val="1200"/>
              </a:spcBef>
              <a:spcAft>
                <a:spcPts val="0"/>
              </a:spcAft>
              <a:buNone/>
            </a:pPr>
            <a:r>
              <a:rPr lang="en">
                <a:solidFill>
                  <a:schemeClr val="dk1"/>
                </a:solidFill>
              </a:rPr>
              <a:t>·</a:t>
            </a:r>
            <a:r>
              <a:rPr lang="en" sz="1400">
                <a:solidFill>
                  <a:schemeClr val="dk1"/>
                </a:solidFill>
                <a:latin typeface="Times New Roman"/>
                <a:ea typeface="Times New Roman"/>
                <a:cs typeface="Times New Roman"/>
                <a:sym typeface="Times New Roman"/>
              </a:rPr>
              <a:t>        </a:t>
            </a:r>
            <a:r>
              <a:rPr lang="en">
                <a:solidFill>
                  <a:schemeClr val="dk1"/>
                </a:solidFill>
              </a:rPr>
              <a:t>Preprocesamiento de datos: detección, limpieza y tratamiento de datos.</a:t>
            </a:r>
            <a:endParaRPr>
              <a:solidFill>
                <a:schemeClr val="dk1"/>
              </a:solidFill>
            </a:endParaRPr>
          </a:p>
          <a:p>
            <a:pPr indent="0" lvl="0" marL="914400" rtl="0" algn="l">
              <a:lnSpc>
                <a:spcPct val="100000"/>
              </a:lnSpc>
              <a:spcBef>
                <a:spcPts val="1200"/>
              </a:spcBef>
              <a:spcAft>
                <a:spcPts val="0"/>
              </a:spcAft>
              <a:buNone/>
            </a:pPr>
            <a:r>
              <a:rPr lang="en">
                <a:solidFill>
                  <a:schemeClr val="dk1"/>
                </a:solidFill>
              </a:rPr>
              <a:t>·</a:t>
            </a:r>
            <a:r>
              <a:rPr lang="en" sz="1400">
                <a:solidFill>
                  <a:schemeClr val="dk1"/>
                </a:solidFill>
                <a:latin typeface="Times New Roman"/>
                <a:ea typeface="Times New Roman"/>
                <a:cs typeface="Times New Roman"/>
                <a:sym typeface="Times New Roman"/>
              </a:rPr>
              <a:t>        </a:t>
            </a:r>
            <a:r>
              <a:rPr lang="en">
                <a:solidFill>
                  <a:schemeClr val="dk1"/>
                </a:solidFill>
              </a:rPr>
              <a:t>Selección y extracción de características.</a:t>
            </a:r>
            <a:endParaRPr>
              <a:solidFill>
                <a:schemeClr val="dk1"/>
              </a:solidFill>
            </a:endParaRPr>
          </a:p>
          <a:p>
            <a:pPr indent="0" lvl="0" marL="914400" rtl="0" algn="l">
              <a:lnSpc>
                <a:spcPct val="100000"/>
              </a:lnSpc>
              <a:spcBef>
                <a:spcPts val="1200"/>
              </a:spcBef>
              <a:spcAft>
                <a:spcPts val="0"/>
              </a:spcAft>
              <a:buNone/>
            </a:pPr>
            <a:r>
              <a:rPr lang="en">
                <a:solidFill>
                  <a:schemeClr val="dk1"/>
                </a:solidFill>
              </a:rPr>
              <a:t>·</a:t>
            </a:r>
            <a:r>
              <a:rPr lang="en" sz="1400">
                <a:solidFill>
                  <a:schemeClr val="dk1"/>
                </a:solidFill>
                <a:latin typeface="Times New Roman"/>
                <a:ea typeface="Times New Roman"/>
                <a:cs typeface="Times New Roman"/>
                <a:sym typeface="Times New Roman"/>
              </a:rPr>
              <a:t>        </a:t>
            </a:r>
            <a:r>
              <a:rPr lang="en">
                <a:solidFill>
                  <a:schemeClr val="dk1"/>
                </a:solidFill>
              </a:rPr>
              <a:t>Modelos de regresión y clasificación: árboles de decisión, bosques aleatorios, máquinas de soporte vectorial, redes elásticas y otros modelos y algoritmos</a:t>
            </a:r>
            <a:endParaRPr>
              <a:solidFill>
                <a:schemeClr val="dk1"/>
              </a:solidFill>
            </a:endParaRPr>
          </a:p>
          <a:p>
            <a:pPr indent="0" lvl="0" marL="914400" rtl="0" algn="l">
              <a:lnSpc>
                <a:spcPct val="100000"/>
              </a:lnSpc>
              <a:spcBef>
                <a:spcPts val="1200"/>
              </a:spcBef>
              <a:spcAft>
                <a:spcPts val="1200"/>
              </a:spcAft>
              <a:buNone/>
            </a:pPr>
            <a:r>
              <a:rPr lang="en">
                <a:solidFill>
                  <a:schemeClr val="dk1"/>
                </a:solidFill>
              </a:rPr>
              <a:t>·</a:t>
            </a:r>
            <a:r>
              <a:rPr lang="en" sz="1400">
                <a:solidFill>
                  <a:schemeClr val="dk1"/>
                </a:solidFill>
                <a:latin typeface="Times New Roman"/>
                <a:ea typeface="Times New Roman"/>
                <a:cs typeface="Times New Roman"/>
                <a:sym typeface="Times New Roman"/>
              </a:rPr>
              <a:t>        </a:t>
            </a:r>
            <a:r>
              <a:rPr lang="en">
                <a:solidFill>
                  <a:schemeClr val="dk1"/>
                </a:solidFill>
              </a:rPr>
              <a:t>Laboratorio: Implementación de modelos de machine learning básicos.</a:t>
            </a:r>
            <a:endParaRPr sz="225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2"/>
          <p:cNvSpPr txBox="1"/>
          <p:nvPr>
            <p:ph type="title"/>
          </p:nvPr>
        </p:nvSpPr>
        <p:spPr>
          <a:xfrm>
            <a:off x="311700" y="889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Bosques aleatorios</a:t>
            </a:r>
            <a:endParaRPr/>
          </a:p>
        </p:txBody>
      </p:sp>
      <p:sp>
        <p:nvSpPr>
          <p:cNvPr id="197" name="Google Shape;197;p32"/>
          <p:cNvSpPr txBox="1"/>
          <p:nvPr>
            <p:ph idx="1" type="body"/>
          </p:nvPr>
        </p:nvSpPr>
        <p:spPr>
          <a:xfrm>
            <a:off x="311700" y="661650"/>
            <a:ext cx="8520600" cy="9801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solidFill>
                  <a:schemeClr val="dk1"/>
                </a:solidFill>
              </a:rPr>
              <a:t>Los bosques aleatorios son algoritmos de aprendizaje supervisado que combina la salida de múltiples árboles de decisión.</a:t>
            </a:r>
            <a:endParaRPr>
              <a:solidFill>
                <a:schemeClr val="dk1"/>
              </a:solidFill>
            </a:endParaRPr>
          </a:p>
        </p:txBody>
      </p:sp>
      <p:pic>
        <p:nvPicPr>
          <p:cNvPr id="198" name="Google Shape;198;p32"/>
          <p:cNvPicPr preferRelativeResize="0"/>
          <p:nvPr/>
        </p:nvPicPr>
        <p:blipFill>
          <a:blip r:embed="rId3">
            <a:alphaModFix/>
          </a:blip>
          <a:stretch>
            <a:fillRect/>
          </a:stretch>
        </p:blipFill>
        <p:spPr>
          <a:xfrm>
            <a:off x="1533050" y="1412625"/>
            <a:ext cx="6310400" cy="358042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type="title"/>
          </p:nvPr>
        </p:nvSpPr>
        <p:spPr>
          <a:xfrm>
            <a:off x="311700" y="889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Bosques aleatorios</a:t>
            </a:r>
            <a:endParaRPr/>
          </a:p>
        </p:txBody>
      </p:sp>
      <p:sp>
        <p:nvSpPr>
          <p:cNvPr id="204" name="Google Shape;204;p33"/>
          <p:cNvSpPr txBox="1"/>
          <p:nvPr>
            <p:ph idx="1" type="body"/>
          </p:nvPr>
        </p:nvSpPr>
        <p:spPr>
          <a:xfrm>
            <a:off x="311700" y="661650"/>
            <a:ext cx="8520600" cy="9801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solidFill>
                  <a:schemeClr val="dk1"/>
                </a:solidFill>
              </a:rPr>
              <a:t>La clasificación final es el resultado de la agregación de las clasificaciones individuales de los árboles de decisión individuales:</a:t>
            </a:r>
            <a:endParaRPr>
              <a:solidFill>
                <a:schemeClr val="dk1"/>
              </a:solidFill>
            </a:endParaRPr>
          </a:p>
        </p:txBody>
      </p:sp>
      <p:pic>
        <p:nvPicPr>
          <p:cNvPr id="205" name="Google Shape;205;p33"/>
          <p:cNvPicPr preferRelativeResize="0"/>
          <p:nvPr/>
        </p:nvPicPr>
        <p:blipFill>
          <a:blip r:embed="rId3">
            <a:alphaModFix/>
          </a:blip>
          <a:stretch>
            <a:fillRect/>
          </a:stretch>
        </p:blipFill>
        <p:spPr>
          <a:xfrm>
            <a:off x="2579075" y="1477600"/>
            <a:ext cx="3833700" cy="3364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4"/>
          <p:cNvSpPr txBox="1"/>
          <p:nvPr>
            <p:ph type="title"/>
          </p:nvPr>
        </p:nvSpPr>
        <p:spPr>
          <a:xfrm>
            <a:off x="311700" y="889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Bosques aleatorios</a:t>
            </a:r>
            <a:endParaRPr/>
          </a:p>
        </p:txBody>
      </p:sp>
      <p:sp>
        <p:nvSpPr>
          <p:cNvPr id="211" name="Google Shape;211;p34"/>
          <p:cNvSpPr txBox="1"/>
          <p:nvPr>
            <p:ph idx="1" type="body"/>
          </p:nvPr>
        </p:nvSpPr>
        <p:spPr>
          <a:xfrm>
            <a:off x="311700" y="661650"/>
            <a:ext cx="8520600" cy="9801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solidFill>
                  <a:schemeClr val="dk1"/>
                </a:solidFill>
              </a:rPr>
              <a:t>Por ejemplo: en el caso de datos continuos, el resultado final del bosque aleatorio es el promedio de las predicciones individuales de cada árbol: </a:t>
            </a:r>
            <a:endParaRPr>
              <a:solidFill>
                <a:schemeClr val="dk1"/>
              </a:solidFill>
            </a:endParaRPr>
          </a:p>
        </p:txBody>
      </p:sp>
      <p:pic>
        <p:nvPicPr>
          <p:cNvPr id="212" name="Google Shape;212;p34"/>
          <p:cNvPicPr preferRelativeResize="0"/>
          <p:nvPr/>
        </p:nvPicPr>
        <p:blipFill>
          <a:blip r:embed="rId3">
            <a:alphaModFix/>
          </a:blip>
          <a:stretch>
            <a:fillRect/>
          </a:stretch>
        </p:blipFill>
        <p:spPr>
          <a:xfrm>
            <a:off x="1523575" y="1420425"/>
            <a:ext cx="6370801" cy="3571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5"/>
          <p:cNvSpPr txBox="1"/>
          <p:nvPr>
            <p:ph type="title"/>
          </p:nvPr>
        </p:nvSpPr>
        <p:spPr>
          <a:xfrm>
            <a:off x="311700" y="246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Bosques aleatorios</a:t>
            </a:r>
            <a:endParaRPr/>
          </a:p>
        </p:txBody>
      </p:sp>
      <p:pic>
        <p:nvPicPr>
          <p:cNvPr id="218" name="Google Shape;218;p35"/>
          <p:cNvPicPr preferRelativeResize="0"/>
          <p:nvPr/>
        </p:nvPicPr>
        <p:blipFill>
          <a:blip r:embed="rId3">
            <a:alphaModFix/>
          </a:blip>
          <a:stretch>
            <a:fillRect/>
          </a:stretch>
        </p:blipFill>
        <p:spPr>
          <a:xfrm>
            <a:off x="3353875" y="945225"/>
            <a:ext cx="5050653" cy="4019400"/>
          </a:xfrm>
          <a:prstGeom prst="rect">
            <a:avLst/>
          </a:prstGeom>
          <a:noFill/>
          <a:ln>
            <a:noFill/>
          </a:ln>
        </p:spPr>
      </p:pic>
      <p:sp>
        <p:nvSpPr>
          <p:cNvPr id="219" name="Google Shape;219;p35"/>
          <p:cNvSpPr txBox="1"/>
          <p:nvPr/>
        </p:nvSpPr>
        <p:spPr>
          <a:xfrm>
            <a:off x="224900" y="945225"/>
            <a:ext cx="3244200" cy="37146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1"/>
              </a:buClr>
              <a:buSzPts val="1700"/>
              <a:buChar char="●"/>
            </a:pPr>
            <a:r>
              <a:rPr lang="en" sz="1700">
                <a:solidFill>
                  <a:schemeClr val="dk1"/>
                </a:solidFill>
              </a:rPr>
              <a:t>Cada árbol en el bosque se entrena usando una </a:t>
            </a:r>
            <a:r>
              <a:rPr b="1" lang="en" sz="1700">
                <a:solidFill>
                  <a:schemeClr val="dk1"/>
                </a:solidFill>
              </a:rPr>
              <a:t>muestra diferente</a:t>
            </a:r>
            <a:r>
              <a:rPr lang="en" sz="1700">
                <a:solidFill>
                  <a:schemeClr val="dk1"/>
                </a:solidFill>
              </a:rPr>
              <a:t> de los datos original. Estas muestras se obtienen mediante muestreo con reemplazo.</a:t>
            </a:r>
            <a:endParaRPr sz="1700">
              <a:solidFill>
                <a:schemeClr val="dk1"/>
              </a:solidFill>
            </a:endParaRPr>
          </a:p>
          <a:p>
            <a:pPr indent="-336550" lvl="0" marL="457200" rtl="0" algn="l">
              <a:spcBef>
                <a:spcPts val="1000"/>
              </a:spcBef>
              <a:spcAft>
                <a:spcPts val="1000"/>
              </a:spcAft>
              <a:buClr>
                <a:schemeClr val="dk1"/>
              </a:buClr>
              <a:buSzPts val="1700"/>
              <a:buChar char="●"/>
            </a:pPr>
            <a:r>
              <a:rPr lang="en" sz="1700">
                <a:solidFill>
                  <a:schemeClr val="dk1"/>
                </a:solidFill>
              </a:rPr>
              <a:t>En cada árbol, se considera solamente un subconjunto aleatorio de características (features) para decidir la mejor división.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311700" y="246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Bosques aleatorios</a:t>
            </a:r>
            <a:endParaRPr/>
          </a:p>
        </p:txBody>
      </p:sp>
      <p:sp>
        <p:nvSpPr>
          <p:cNvPr id="225" name="Google Shape;225;p36"/>
          <p:cNvSpPr txBox="1"/>
          <p:nvPr/>
        </p:nvSpPr>
        <p:spPr>
          <a:xfrm>
            <a:off x="5215325" y="885450"/>
            <a:ext cx="2937000" cy="3771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rPr>
              <a:t>Desventajas:</a:t>
            </a:r>
            <a:endParaRPr sz="1600">
              <a:solidFill>
                <a:schemeClr val="dk1"/>
              </a:solidFill>
            </a:endParaRPr>
          </a:p>
          <a:p>
            <a:pPr indent="-349250" lvl="0" marL="457200" rtl="0" algn="l">
              <a:spcBef>
                <a:spcPts val="0"/>
              </a:spcBef>
              <a:spcAft>
                <a:spcPts val="0"/>
              </a:spcAft>
              <a:buClr>
                <a:schemeClr val="dk1"/>
              </a:buClr>
              <a:buSzPts val="1900"/>
              <a:buChar char="●"/>
            </a:pPr>
            <a:r>
              <a:rPr lang="en" sz="1600">
                <a:solidFill>
                  <a:schemeClr val="dk1"/>
                </a:solidFill>
              </a:rPr>
              <a:t>Interpretabilidad: los modelos de bosque aleatorios no son </a:t>
            </a:r>
            <a:r>
              <a:rPr lang="en" sz="1600">
                <a:solidFill>
                  <a:schemeClr val="dk1"/>
                </a:solidFill>
              </a:rPr>
              <a:t>fácilmente</a:t>
            </a:r>
            <a:r>
              <a:rPr lang="en" sz="1600">
                <a:solidFill>
                  <a:schemeClr val="dk1"/>
                </a:solidFill>
              </a:rPr>
              <a:t> interpretables</a:t>
            </a:r>
            <a:endParaRPr sz="1600">
              <a:solidFill>
                <a:schemeClr val="dk1"/>
              </a:solidFill>
            </a:endParaRPr>
          </a:p>
          <a:p>
            <a:pPr indent="-349250" lvl="0" marL="457200" rtl="0" algn="l">
              <a:spcBef>
                <a:spcPts val="0"/>
              </a:spcBef>
              <a:spcAft>
                <a:spcPts val="0"/>
              </a:spcAft>
              <a:buClr>
                <a:schemeClr val="dk1"/>
              </a:buClr>
              <a:buSzPts val="1900"/>
              <a:buChar char="●"/>
            </a:pPr>
            <a:r>
              <a:rPr lang="en" sz="1600">
                <a:solidFill>
                  <a:schemeClr val="dk1"/>
                </a:solidFill>
              </a:rPr>
              <a:t>Para conjuntos de datos muy grandes, el tamaño de los árboles puede consumir mucha memoria.</a:t>
            </a:r>
            <a:endParaRPr sz="1600">
              <a:solidFill>
                <a:schemeClr val="dk1"/>
              </a:solidFill>
            </a:endParaRPr>
          </a:p>
          <a:p>
            <a:pPr indent="-349250" lvl="0" marL="457200" rtl="0" algn="l">
              <a:spcBef>
                <a:spcPts val="0"/>
              </a:spcBef>
              <a:spcAft>
                <a:spcPts val="1000"/>
              </a:spcAft>
              <a:buClr>
                <a:schemeClr val="dk1"/>
              </a:buClr>
              <a:buSzPts val="1900"/>
              <a:buChar char="●"/>
            </a:pPr>
            <a:r>
              <a:rPr lang="en" sz="1600">
                <a:solidFill>
                  <a:schemeClr val="dk1"/>
                </a:solidFill>
              </a:rPr>
              <a:t>Puede tender al </a:t>
            </a:r>
            <a:r>
              <a:rPr lang="en" sz="1600">
                <a:solidFill>
                  <a:schemeClr val="dk1"/>
                </a:solidFill>
              </a:rPr>
              <a:t>sobreajuste</a:t>
            </a:r>
            <a:r>
              <a:rPr lang="en" sz="1600">
                <a:solidFill>
                  <a:schemeClr val="dk1"/>
                </a:solidFill>
              </a:rPr>
              <a:t>, por lo que es necesario ajustar los hiperparámetros.</a:t>
            </a:r>
            <a:endParaRPr sz="1900">
              <a:solidFill>
                <a:schemeClr val="dk1"/>
              </a:solidFill>
            </a:endParaRPr>
          </a:p>
        </p:txBody>
      </p:sp>
      <p:sp>
        <p:nvSpPr>
          <p:cNvPr id="226" name="Google Shape;226;p36"/>
          <p:cNvSpPr txBox="1"/>
          <p:nvPr/>
        </p:nvSpPr>
        <p:spPr>
          <a:xfrm>
            <a:off x="793750" y="819300"/>
            <a:ext cx="4196700" cy="3514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rPr>
              <a:t>Ventajas</a:t>
            </a:r>
            <a:endParaRPr sz="1600">
              <a:solidFill>
                <a:schemeClr val="dk1"/>
              </a:solidFill>
            </a:endParaRPr>
          </a:p>
          <a:p>
            <a:pPr indent="-330200" lvl="0" marL="457200" rtl="0" algn="l">
              <a:spcBef>
                <a:spcPts val="1000"/>
              </a:spcBef>
              <a:spcAft>
                <a:spcPts val="0"/>
              </a:spcAft>
              <a:buClr>
                <a:schemeClr val="dk1"/>
              </a:buClr>
              <a:buSzPts val="1600"/>
              <a:buChar char="●"/>
            </a:pPr>
            <a:r>
              <a:rPr lang="en" sz="1600">
                <a:solidFill>
                  <a:schemeClr val="dk1"/>
                </a:solidFill>
              </a:rPr>
              <a:t>Se aplica con inputs y outputs </a:t>
            </a:r>
            <a:r>
              <a:rPr lang="en" sz="1600">
                <a:solidFill>
                  <a:schemeClr val="dk1"/>
                </a:solidFill>
              </a:rPr>
              <a:t>categóricos</a:t>
            </a:r>
            <a:r>
              <a:rPr lang="en" sz="1600">
                <a:solidFill>
                  <a:schemeClr val="dk1"/>
                </a:solidFill>
              </a:rPr>
              <a:t> y continuos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Es paralelizable </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Es robusto ante valores atípicos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Funciona bien con datos desbalanceados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Cuanto mayor es la cantidad de árboles, más preciso es el resultado, pero hay que tener cuidado con el sobreajuste</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Puede generalizar mejor debido al uso de </a:t>
            </a:r>
            <a:r>
              <a:rPr lang="en" sz="1600">
                <a:solidFill>
                  <a:schemeClr val="dk1"/>
                </a:solidFill>
              </a:rPr>
              <a:t>múltiples</a:t>
            </a:r>
            <a:r>
              <a:rPr lang="en" sz="1600">
                <a:solidFill>
                  <a:schemeClr val="dk1"/>
                </a:solidFill>
              </a:rPr>
              <a:t> </a:t>
            </a:r>
            <a:r>
              <a:rPr lang="en" sz="1600">
                <a:solidFill>
                  <a:schemeClr val="dk1"/>
                </a:solidFill>
              </a:rPr>
              <a:t>árboles</a:t>
            </a:r>
            <a:r>
              <a:rPr lang="en" sz="1600">
                <a:solidFill>
                  <a:schemeClr val="dk1"/>
                </a:solidFill>
              </a:rPr>
              <a:t> de </a:t>
            </a:r>
            <a:r>
              <a:rPr lang="en" sz="1600">
                <a:solidFill>
                  <a:schemeClr val="dk1"/>
                </a:solidFill>
              </a:rPr>
              <a:t>decisión</a:t>
            </a:r>
            <a:endParaRPr sz="16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7"/>
          <p:cNvSpPr txBox="1"/>
          <p:nvPr>
            <p:ph type="title"/>
          </p:nvPr>
        </p:nvSpPr>
        <p:spPr>
          <a:xfrm>
            <a:off x="311700" y="1084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Bosques aleatorios: medidas de evaluación</a:t>
            </a:r>
            <a:endParaRPr/>
          </a:p>
        </p:txBody>
      </p:sp>
      <p:pic>
        <p:nvPicPr>
          <p:cNvPr id="232" name="Google Shape;232;p37"/>
          <p:cNvPicPr preferRelativeResize="0"/>
          <p:nvPr/>
        </p:nvPicPr>
        <p:blipFill>
          <a:blip r:embed="rId3">
            <a:alphaModFix/>
          </a:blip>
          <a:stretch>
            <a:fillRect/>
          </a:stretch>
        </p:blipFill>
        <p:spPr>
          <a:xfrm>
            <a:off x="1903117" y="2720125"/>
            <a:ext cx="5337756" cy="2045425"/>
          </a:xfrm>
          <a:prstGeom prst="rect">
            <a:avLst/>
          </a:prstGeom>
          <a:noFill/>
          <a:ln>
            <a:noFill/>
          </a:ln>
        </p:spPr>
      </p:pic>
      <p:sp>
        <p:nvSpPr>
          <p:cNvPr id="233" name="Google Shape;233;p37"/>
          <p:cNvSpPr txBox="1"/>
          <p:nvPr/>
        </p:nvSpPr>
        <p:spPr>
          <a:xfrm>
            <a:off x="311700" y="805100"/>
            <a:ext cx="7676100" cy="16983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dk1"/>
              </a:buClr>
              <a:buSzPts val="1500"/>
              <a:buChar char="●"/>
            </a:pPr>
            <a:r>
              <a:rPr lang="en" sz="1500">
                <a:solidFill>
                  <a:schemeClr val="dk1"/>
                </a:solidFill>
              </a:rPr>
              <a:t>E</a:t>
            </a:r>
            <a:r>
              <a:rPr lang="en" sz="1500">
                <a:solidFill>
                  <a:schemeClr val="dk1"/>
                </a:solidFill>
              </a:rPr>
              <a:t>l soporte para una clase C es simplemente el número de ejemplos en el conjunto de prueba que pertenecen a esa clase. Un soporte alto en una clase permite calcular métricas más robustas y confiables para esa clase. </a:t>
            </a:r>
            <a:endParaRPr sz="1500">
              <a:solidFill>
                <a:schemeClr val="dk1"/>
              </a:solidFill>
            </a:endParaRPr>
          </a:p>
          <a:p>
            <a:pPr indent="-323850" lvl="0" marL="457200" rtl="0" algn="l">
              <a:spcBef>
                <a:spcPts val="1000"/>
              </a:spcBef>
              <a:spcAft>
                <a:spcPts val="1000"/>
              </a:spcAft>
              <a:buClr>
                <a:schemeClr val="dk1"/>
              </a:buClr>
              <a:buSzPts val="1500"/>
              <a:buChar char="●"/>
            </a:pPr>
            <a:r>
              <a:rPr lang="en" sz="1500">
                <a:solidFill>
                  <a:schemeClr val="dk1"/>
                </a:solidFill>
              </a:rPr>
              <a:t>El Promedio Macro y el Promedio Ponderado son dos formas de promediar las métricas de rendimiento (como precisión, recall, F1-score) a través de todas las clases en un problema de clasificación.</a:t>
            </a:r>
            <a:endParaRPr sz="15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8"/>
          <p:cNvSpPr txBox="1"/>
          <p:nvPr>
            <p:ph type="title"/>
          </p:nvPr>
        </p:nvSpPr>
        <p:spPr>
          <a:xfrm>
            <a:off x="311700" y="1084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Bosques aleatorios: medidas de evaluación</a:t>
            </a:r>
            <a:endParaRPr/>
          </a:p>
        </p:txBody>
      </p:sp>
      <p:pic>
        <p:nvPicPr>
          <p:cNvPr id="239" name="Google Shape;239;p38"/>
          <p:cNvPicPr preferRelativeResize="0"/>
          <p:nvPr/>
        </p:nvPicPr>
        <p:blipFill>
          <a:blip r:embed="rId3">
            <a:alphaModFix/>
          </a:blip>
          <a:stretch>
            <a:fillRect/>
          </a:stretch>
        </p:blipFill>
        <p:spPr>
          <a:xfrm>
            <a:off x="1903117" y="2720125"/>
            <a:ext cx="5337756" cy="2045425"/>
          </a:xfrm>
          <a:prstGeom prst="rect">
            <a:avLst/>
          </a:prstGeom>
          <a:noFill/>
          <a:ln>
            <a:noFill/>
          </a:ln>
        </p:spPr>
      </p:pic>
      <p:sp>
        <p:nvSpPr>
          <p:cNvPr id="240" name="Google Shape;240;p38"/>
          <p:cNvSpPr txBox="1"/>
          <p:nvPr/>
        </p:nvSpPr>
        <p:spPr>
          <a:xfrm>
            <a:off x="311700" y="805100"/>
            <a:ext cx="7972800" cy="16983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dk1"/>
              </a:buClr>
              <a:buSzPts val="1500"/>
              <a:buChar char="●"/>
            </a:pPr>
            <a:r>
              <a:rPr lang="en" sz="1500">
                <a:solidFill>
                  <a:schemeClr val="dk1"/>
                </a:solidFill>
              </a:rPr>
              <a:t>El Promedio Macro trata a todas las clases por igual, independientemente de cuántas instancias haya en cada clase. Es útil cuando cuando se busca que el modelo tenga un rendimiento equilibrado en todas las clases.</a:t>
            </a:r>
            <a:endParaRPr sz="1500">
              <a:solidFill>
                <a:schemeClr val="dk1"/>
              </a:solidFill>
            </a:endParaRPr>
          </a:p>
          <a:p>
            <a:pPr indent="-323850" lvl="0" marL="457200" rtl="0" algn="l">
              <a:spcBef>
                <a:spcPts val="1000"/>
              </a:spcBef>
              <a:spcAft>
                <a:spcPts val="1000"/>
              </a:spcAft>
              <a:buClr>
                <a:schemeClr val="dk1"/>
              </a:buClr>
              <a:buSzPts val="1500"/>
              <a:buChar char="●"/>
            </a:pPr>
            <a:r>
              <a:rPr lang="en" sz="1500">
                <a:solidFill>
                  <a:schemeClr val="dk1"/>
                </a:solidFill>
              </a:rPr>
              <a:t>El Promedio Ponderado da más importancia a las clases con más instancias. Es útil en clases desbalanceadas porque refleje el rendimiento en las clases más representadas cuando estas son de </a:t>
            </a:r>
            <a:r>
              <a:rPr lang="en" sz="1500">
                <a:solidFill>
                  <a:schemeClr val="dk1"/>
                </a:solidFill>
              </a:rPr>
              <a:t>interés</a:t>
            </a:r>
            <a:r>
              <a:rPr lang="en" sz="1500">
                <a:solidFill>
                  <a:schemeClr val="dk1"/>
                </a:solidFill>
              </a:rPr>
              <a:t>.</a:t>
            </a:r>
            <a:endParaRPr sz="15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9"/>
          <p:cNvSpPr txBox="1"/>
          <p:nvPr>
            <p:ph type="title"/>
          </p:nvPr>
        </p:nvSpPr>
        <p:spPr>
          <a:xfrm>
            <a:off x="311700" y="1084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Bosques aleatorios: </a:t>
            </a:r>
            <a:r>
              <a:rPr lang="en"/>
              <a:t>cálculo</a:t>
            </a:r>
            <a:r>
              <a:rPr lang="en"/>
              <a:t> de importancia de features</a:t>
            </a:r>
            <a:endParaRPr/>
          </a:p>
        </p:txBody>
      </p:sp>
      <p:sp>
        <p:nvSpPr>
          <p:cNvPr id="246" name="Google Shape;246;p39"/>
          <p:cNvSpPr txBox="1"/>
          <p:nvPr/>
        </p:nvSpPr>
        <p:spPr>
          <a:xfrm>
            <a:off x="311700" y="805100"/>
            <a:ext cx="79728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000"/>
              </a:spcAft>
              <a:buNone/>
            </a:pPr>
            <a:r>
              <a:rPr lang="en" sz="1700">
                <a:solidFill>
                  <a:schemeClr val="dk1"/>
                </a:solidFill>
              </a:rPr>
              <a:t>El cálculo de la importancia de las variables en un modelo de </a:t>
            </a:r>
            <a:r>
              <a:rPr b="1" lang="en" sz="1700">
                <a:solidFill>
                  <a:schemeClr val="dk1"/>
                </a:solidFill>
              </a:rPr>
              <a:t>Random Forests</a:t>
            </a:r>
            <a:r>
              <a:rPr lang="en" sz="1700">
                <a:solidFill>
                  <a:schemeClr val="dk1"/>
                </a:solidFill>
              </a:rPr>
              <a:t> se basa en la </a:t>
            </a:r>
            <a:r>
              <a:rPr b="1" lang="en" sz="1700">
                <a:solidFill>
                  <a:schemeClr val="dk1"/>
                </a:solidFill>
              </a:rPr>
              <a:t>reducción de la impureza</a:t>
            </a:r>
            <a:r>
              <a:rPr lang="en" sz="1700">
                <a:solidFill>
                  <a:schemeClr val="dk1"/>
                </a:solidFill>
              </a:rPr>
              <a:t> (Gini &lt; 0.5) en los t-nodos de los árboles de decisión.</a:t>
            </a:r>
            <a:endParaRPr sz="1700">
              <a:solidFill>
                <a:schemeClr val="dk1"/>
              </a:solidFill>
            </a:endParaRPr>
          </a:p>
        </p:txBody>
      </p:sp>
      <p:pic>
        <p:nvPicPr>
          <p:cNvPr id="247" name="Google Shape;247;p39"/>
          <p:cNvPicPr preferRelativeResize="0"/>
          <p:nvPr/>
        </p:nvPicPr>
        <p:blipFill>
          <a:blip r:embed="rId3">
            <a:alphaModFix/>
          </a:blip>
          <a:stretch>
            <a:fillRect/>
          </a:stretch>
        </p:blipFill>
        <p:spPr>
          <a:xfrm>
            <a:off x="946150" y="1774700"/>
            <a:ext cx="7248274" cy="31662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0"/>
          <p:cNvSpPr txBox="1"/>
          <p:nvPr>
            <p:ph type="ctrTitle"/>
          </p:nvPr>
        </p:nvSpPr>
        <p:spPr>
          <a:xfrm>
            <a:off x="311708" y="3678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SzPts val="891"/>
              <a:buNone/>
            </a:pPr>
            <a:r>
              <a:rPr lang="en"/>
              <a:t>Machine learning y deep learning: </a:t>
            </a:r>
            <a:r>
              <a:rPr lang="en"/>
              <a:t>maquinas</a:t>
            </a:r>
            <a:r>
              <a:rPr lang="en"/>
              <a:t> de soporte vectorial </a:t>
            </a:r>
            <a:endParaRPr sz="4480"/>
          </a:p>
        </p:txBody>
      </p:sp>
      <p:sp>
        <p:nvSpPr>
          <p:cNvPr id="253" name="Google Shape;253;p40"/>
          <p:cNvSpPr txBox="1"/>
          <p:nvPr>
            <p:ph idx="1" type="subTitle"/>
          </p:nvPr>
        </p:nvSpPr>
        <p:spPr>
          <a:xfrm>
            <a:off x="247000" y="2473675"/>
            <a:ext cx="8520600" cy="549900"/>
          </a:xfrm>
          <a:prstGeom prst="rect">
            <a:avLst/>
          </a:prstGeom>
        </p:spPr>
        <p:txBody>
          <a:bodyPr anchorCtr="0" anchor="t" bIns="91425" lIns="91425" spcFirstLastPara="1" rIns="91425" wrap="square" tIns="91425">
            <a:normAutofit/>
          </a:bodyPr>
          <a:lstStyle/>
          <a:p>
            <a:pPr indent="0" lvl="0" marL="0" rtl="0" algn="ctr">
              <a:lnSpc>
                <a:spcPct val="90000"/>
              </a:lnSpc>
              <a:spcBef>
                <a:spcPts val="1000"/>
              </a:spcBef>
              <a:spcAft>
                <a:spcPts val="0"/>
              </a:spcAft>
              <a:buNone/>
            </a:pPr>
            <a:r>
              <a:rPr lang="en" sz="2400">
                <a:solidFill>
                  <a:schemeClr val="dk1"/>
                </a:solidFill>
              </a:rPr>
              <a:t>Rolando Gonzales Martinez, PhD</a:t>
            </a:r>
            <a:endParaRPr sz="2400">
              <a:solidFill>
                <a:schemeClr val="dk1"/>
              </a:solidFill>
            </a:endParaRPr>
          </a:p>
        </p:txBody>
      </p:sp>
      <p:sp>
        <p:nvSpPr>
          <p:cNvPr id="254" name="Google Shape;254;p40"/>
          <p:cNvSpPr txBox="1"/>
          <p:nvPr/>
        </p:nvSpPr>
        <p:spPr>
          <a:xfrm>
            <a:off x="2470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Fellow postdoctoral Marie Skłodowska-Curie</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Universidad de Groningen        (Países Bajos)</a:t>
            </a:r>
            <a:endParaRPr sz="1000"/>
          </a:p>
        </p:txBody>
      </p:sp>
      <p:sp>
        <p:nvSpPr>
          <p:cNvPr id="255" name="Google Shape;255;p40"/>
          <p:cNvSpPr txBox="1"/>
          <p:nvPr/>
        </p:nvSpPr>
        <p:spPr>
          <a:xfrm>
            <a:off x="46536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Investigador (researcher)</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Iniciativa de Pobreza y Desarrollo Humano de la Universidad de Oxford (UK)</a:t>
            </a:r>
            <a:endParaRPr sz="10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1"/>
          <p:cNvSpPr txBox="1"/>
          <p:nvPr>
            <p:ph type="title"/>
          </p:nvPr>
        </p:nvSpPr>
        <p:spPr>
          <a:xfrm>
            <a:off x="311700" y="17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Máquinas de soporte vectorial</a:t>
            </a:r>
            <a:endParaRPr/>
          </a:p>
        </p:txBody>
      </p:sp>
      <p:sp>
        <p:nvSpPr>
          <p:cNvPr id="261" name="Google Shape;261;p41"/>
          <p:cNvSpPr txBox="1"/>
          <p:nvPr>
            <p:ph idx="1" type="body"/>
          </p:nvPr>
        </p:nvSpPr>
        <p:spPr>
          <a:xfrm>
            <a:off x="311700" y="937750"/>
            <a:ext cx="4628700" cy="40500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1000"/>
              </a:spcBef>
              <a:spcAft>
                <a:spcPts val="0"/>
              </a:spcAft>
              <a:buClr>
                <a:schemeClr val="dk1"/>
              </a:buClr>
              <a:buSzPct val="100000"/>
              <a:buChar char="●"/>
            </a:pPr>
            <a:r>
              <a:rPr lang="en">
                <a:solidFill>
                  <a:schemeClr val="dk1"/>
                </a:solidFill>
              </a:rPr>
              <a:t>En lugar de simplemente encontrar una línea que separa las clases, SVM busca la línea que no solo las separa, sino que lo hace de tal manera que la distancia desde la línea hasta los puntos más cercanos (de ambas clases) sea lo amplia posible.</a:t>
            </a:r>
            <a:endParaRPr>
              <a:solidFill>
                <a:schemeClr val="dk1"/>
              </a:solidFill>
            </a:endParaRPr>
          </a:p>
          <a:p>
            <a:pPr indent="-334327" lvl="0" marL="457200" rtl="0" algn="l">
              <a:spcBef>
                <a:spcPts val="1200"/>
              </a:spcBef>
              <a:spcAft>
                <a:spcPts val="0"/>
              </a:spcAft>
              <a:buClr>
                <a:schemeClr val="dk1"/>
              </a:buClr>
              <a:buSzPct val="100000"/>
              <a:buChar char="●"/>
            </a:pPr>
            <a:r>
              <a:rPr lang="en">
                <a:solidFill>
                  <a:schemeClr val="dk1"/>
                </a:solidFill>
              </a:rPr>
              <a:t>El margen es la banda alrededor del {hiper)plano dentro de la cual ningún punto de datos se encuentra </a:t>
            </a:r>
            <a:r>
              <a:rPr lang="en">
                <a:solidFill>
                  <a:schemeClr val="dk1"/>
                </a:solidFill>
              </a:rPr>
              <a:t> (idealmente)</a:t>
            </a:r>
            <a:r>
              <a:rPr lang="en">
                <a:solidFill>
                  <a:schemeClr val="dk1"/>
                </a:solidFill>
              </a:rPr>
              <a:t>.</a:t>
            </a:r>
            <a:endParaRPr>
              <a:solidFill>
                <a:schemeClr val="dk1"/>
              </a:solidFill>
            </a:endParaRPr>
          </a:p>
          <a:p>
            <a:pPr indent="-334327" lvl="0" marL="457200" rtl="0" algn="l">
              <a:spcBef>
                <a:spcPts val="1000"/>
              </a:spcBef>
              <a:spcAft>
                <a:spcPts val="1200"/>
              </a:spcAft>
              <a:buClr>
                <a:schemeClr val="dk1"/>
              </a:buClr>
              <a:buSzPct val="100000"/>
              <a:buChar char="●"/>
            </a:pPr>
            <a:r>
              <a:rPr lang="en">
                <a:solidFill>
                  <a:schemeClr val="dk1"/>
                </a:solidFill>
              </a:rPr>
              <a:t>Los vectores de soporte son los puntos en el margen que definen la posición del (hiper)plano.</a:t>
            </a:r>
            <a:endParaRPr>
              <a:solidFill>
                <a:schemeClr val="dk1"/>
              </a:solidFill>
            </a:endParaRPr>
          </a:p>
        </p:txBody>
      </p:sp>
      <p:pic>
        <p:nvPicPr>
          <p:cNvPr id="262" name="Google Shape;262;p41"/>
          <p:cNvPicPr preferRelativeResize="0"/>
          <p:nvPr/>
        </p:nvPicPr>
        <p:blipFill>
          <a:blip r:embed="rId3">
            <a:alphaModFix/>
          </a:blip>
          <a:stretch>
            <a:fillRect/>
          </a:stretch>
        </p:blipFill>
        <p:spPr>
          <a:xfrm>
            <a:off x="4940400" y="799450"/>
            <a:ext cx="3898800" cy="391795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Preprocesamiento de datos: detección, limpieza y tratamiento de datos</a:t>
            </a:r>
            <a:endParaRPr/>
          </a:p>
        </p:txBody>
      </p:sp>
      <p:sp>
        <p:nvSpPr>
          <p:cNvPr id="69" name="Google Shape;69;p15"/>
          <p:cNvSpPr txBox="1"/>
          <p:nvPr>
            <p:ph idx="1" type="body"/>
          </p:nvPr>
        </p:nvSpPr>
        <p:spPr>
          <a:xfrm>
            <a:off x="311700" y="1136500"/>
            <a:ext cx="8520600" cy="4007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sz="1908">
                <a:solidFill>
                  <a:schemeClr val="dk1"/>
                </a:solidFill>
              </a:rPr>
              <a:t>Imputación</a:t>
            </a:r>
            <a:r>
              <a:rPr lang="en" sz="1908">
                <a:solidFill>
                  <a:schemeClr val="dk1"/>
                </a:solidFill>
              </a:rPr>
              <a:t> de missings (datos perdidos):</a:t>
            </a:r>
            <a:endParaRPr sz="1908">
              <a:solidFill>
                <a:schemeClr val="dk1"/>
              </a:solidFill>
            </a:endParaRPr>
          </a:p>
          <a:p>
            <a:pPr indent="-340677" lvl="0" marL="457200" rtl="0" algn="l">
              <a:spcBef>
                <a:spcPts val="1200"/>
              </a:spcBef>
              <a:spcAft>
                <a:spcPts val="0"/>
              </a:spcAft>
              <a:buClr>
                <a:schemeClr val="dk1"/>
              </a:buClr>
              <a:buSzPct val="100000"/>
              <a:buChar char="●"/>
            </a:pPr>
            <a:r>
              <a:rPr lang="en" sz="1908">
                <a:solidFill>
                  <a:schemeClr val="dk1"/>
                </a:solidFill>
              </a:rPr>
              <a:t>Hot deck: seleccionar un valor fijo de otra observación con las mismas covariables, en la misma base de datos</a:t>
            </a:r>
            <a:endParaRPr sz="1908">
              <a:solidFill>
                <a:schemeClr val="dk1"/>
              </a:solidFill>
            </a:endParaRPr>
          </a:p>
          <a:p>
            <a:pPr indent="-340677" lvl="0" marL="457200" rtl="0" algn="l">
              <a:spcBef>
                <a:spcPts val="0"/>
              </a:spcBef>
              <a:spcAft>
                <a:spcPts val="0"/>
              </a:spcAft>
              <a:buClr>
                <a:schemeClr val="dk1"/>
              </a:buClr>
              <a:buSzPct val="100000"/>
              <a:buChar char="●"/>
            </a:pPr>
            <a:r>
              <a:rPr lang="en" sz="1908">
                <a:solidFill>
                  <a:schemeClr val="dk1"/>
                </a:solidFill>
              </a:rPr>
              <a:t>Cold deck: </a:t>
            </a:r>
            <a:r>
              <a:rPr lang="en" sz="1908">
                <a:solidFill>
                  <a:schemeClr val="dk1"/>
                </a:solidFill>
              </a:rPr>
              <a:t>seleccionar un valor fijo de otra observación con las mismas covariables, en una base externa diferente </a:t>
            </a:r>
            <a:endParaRPr sz="1908">
              <a:solidFill>
                <a:schemeClr val="dk1"/>
              </a:solidFill>
            </a:endParaRPr>
          </a:p>
          <a:p>
            <a:pPr indent="-340677" lvl="0" marL="457200" rtl="0" algn="l">
              <a:spcBef>
                <a:spcPts val="0"/>
              </a:spcBef>
              <a:spcAft>
                <a:spcPts val="0"/>
              </a:spcAft>
              <a:buClr>
                <a:schemeClr val="dk1"/>
              </a:buClr>
              <a:buSzPct val="100000"/>
              <a:buChar char="●"/>
            </a:pPr>
            <a:r>
              <a:rPr lang="en" sz="1908">
                <a:solidFill>
                  <a:schemeClr val="dk1"/>
                </a:solidFill>
              </a:rPr>
              <a:t>Imputación con la media, la mediana u otra medida de tendencia central</a:t>
            </a:r>
            <a:endParaRPr sz="1908">
              <a:solidFill>
                <a:schemeClr val="dk1"/>
              </a:solidFill>
            </a:endParaRPr>
          </a:p>
          <a:p>
            <a:pPr indent="-340677" lvl="0" marL="457200" rtl="0" algn="l">
              <a:spcBef>
                <a:spcPts val="0"/>
              </a:spcBef>
              <a:spcAft>
                <a:spcPts val="0"/>
              </a:spcAft>
              <a:buClr>
                <a:schemeClr val="dk1"/>
              </a:buClr>
              <a:buSzPct val="100000"/>
              <a:buChar char="●"/>
            </a:pPr>
            <a:r>
              <a:rPr lang="en" sz="1908">
                <a:solidFill>
                  <a:schemeClr val="dk1"/>
                </a:solidFill>
              </a:rPr>
              <a:t>Imputación con regresión: se utiliza el ajuste de una regresión para imputar el valor perdido.</a:t>
            </a:r>
            <a:endParaRPr sz="1908">
              <a:solidFill>
                <a:schemeClr val="dk1"/>
              </a:solidFill>
            </a:endParaRPr>
          </a:p>
          <a:p>
            <a:pPr indent="-340677" lvl="0" marL="457200" rtl="0" algn="l">
              <a:spcBef>
                <a:spcPts val="0"/>
              </a:spcBef>
              <a:spcAft>
                <a:spcPts val="0"/>
              </a:spcAft>
              <a:buClr>
                <a:schemeClr val="dk1"/>
              </a:buClr>
              <a:buSzPct val="100000"/>
              <a:buChar char="●"/>
            </a:pPr>
            <a:r>
              <a:rPr lang="en" sz="1908">
                <a:solidFill>
                  <a:schemeClr val="dk1"/>
                </a:solidFill>
              </a:rPr>
              <a:t>Imputación múltiple con ecuaciones encadenadas (MICE): asume los criterios MCAR y MAR de Rubin.</a:t>
            </a:r>
            <a:endParaRPr sz="1908">
              <a:solidFill>
                <a:schemeClr val="dk1"/>
              </a:solidFill>
            </a:endParaRPr>
          </a:p>
          <a:p>
            <a:pPr indent="-340677" lvl="0" marL="457200" rtl="0" algn="l">
              <a:spcBef>
                <a:spcPts val="0"/>
              </a:spcBef>
              <a:spcAft>
                <a:spcPts val="0"/>
              </a:spcAft>
              <a:buClr>
                <a:schemeClr val="dk1"/>
              </a:buClr>
              <a:buSzPct val="100000"/>
              <a:buChar char="●"/>
            </a:pPr>
            <a:r>
              <a:rPr lang="en" sz="1908">
                <a:solidFill>
                  <a:schemeClr val="dk1"/>
                </a:solidFill>
              </a:rPr>
              <a:t>…</a:t>
            </a:r>
            <a:endParaRPr sz="1908">
              <a:solidFill>
                <a:schemeClr val="dk1"/>
              </a:solidFill>
            </a:endParaRPr>
          </a:p>
          <a:p>
            <a:pPr indent="0" lvl="0" marL="0" rtl="0" algn="l">
              <a:spcBef>
                <a:spcPts val="1200"/>
              </a:spcBef>
              <a:spcAft>
                <a:spcPts val="1200"/>
              </a:spcAft>
              <a:buNone/>
            </a:pPr>
            <a:r>
              <a:rPr lang="en" sz="1908">
                <a:solidFill>
                  <a:schemeClr val="dk1"/>
                </a:solidFill>
              </a:rPr>
              <a:t>Métodos sin imputación pero que consideran valores missing: Máxima Verosimilitud de Información Completa (FIML). Asume MCAR y MAR. </a:t>
            </a:r>
            <a:endParaRPr sz="1908"/>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2"/>
          <p:cNvSpPr txBox="1"/>
          <p:nvPr>
            <p:ph type="title"/>
          </p:nvPr>
        </p:nvSpPr>
        <p:spPr>
          <a:xfrm>
            <a:off x="311700" y="17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Máquinas de soporte vectorial</a:t>
            </a:r>
            <a:endParaRPr/>
          </a:p>
        </p:txBody>
      </p:sp>
      <p:sp>
        <p:nvSpPr>
          <p:cNvPr id="268" name="Google Shape;268;p42"/>
          <p:cNvSpPr txBox="1"/>
          <p:nvPr>
            <p:ph idx="1" type="body"/>
          </p:nvPr>
        </p:nvSpPr>
        <p:spPr>
          <a:xfrm>
            <a:off x="311700" y="696800"/>
            <a:ext cx="4628700" cy="4012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solidFill>
                  <a:schemeClr val="dk1"/>
                </a:solidFill>
              </a:rPr>
              <a:t>Formalmente: </a:t>
            </a:r>
            <a:endParaRPr>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El objetivo del SVM es maximizar el margen, sujeto a restricciones.</a:t>
            </a:r>
            <a:endParaRPr>
              <a:solidFill>
                <a:schemeClr val="dk1"/>
              </a:solidFill>
            </a:endParaRPr>
          </a:p>
          <a:p>
            <a:pPr indent="-342900" lvl="0" marL="457200" rtl="0" algn="l">
              <a:spcBef>
                <a:spcPts val="1000"/>
              </a:spcBef>
              <a:spcAft>
                <a:spcPts val="0"/>
              </a:spcAft>
              <a:buClr>
                <a:schemeClr val="dk1"/>
              </a:buClr>
              <a:buSzPts val="1800"/>
              <a:buChar char="●"/>
            </a:pPr>
            <a:r>
              <a:rPr lang="en">
                <a:solidFill>
                  <a:schemeClr val="dk1"/>
                </a:solidFill>
              </a:rPr>
              <a:t>Las restricciones se incorporan en la función objetivo mediante multiplicadores de Lagrange para n-datos, con condiciones Karush-Kuhn-Tucker</a:t>
            </a:r>
            <a:endParaRPr>
              <a:solidFill>
                <a:schemeClr val="dk1"/>
              </a:solidFill>
            </a:endParaRPr>
          </a:p>
          <a:p>
            <a:pPr indent="-342900" lvl="0" marL="457200" rtl="0" algn="l">
              <a:spcBef>
                <a:spcPts val="1000"/>
              </a:spcBef>
              <a:spcAft>
                <a:spcPts val="1000"/>
              </a:spcAft>
              <a:buClr>
                <a:schemeClr val="dk1"/>
              </a:buClr>
              <a:buSzPts val="1800"/>
              <a:buChar char="●"/>
            </a:pPr>
            <a:r>
              <a:rPr lang="en">
                <a:solidFill>
                  <a:schemeClr val="dk1"/>
                </a:solidFill>
              </a:rPr>
              <a:t>La </a:t>
            </a:r>
            <a:r>
              <a:rPr lang="en">
                <a:solidFill>
                  <a:schemeClr val="dk1"/>
                </a:solidFill>
              </a:rPr>
              <a:t>función</a:t>
            </a:r>
            <a:r>
              <a:rPr lang="en">
                <a:solidFill>
                  <a:schemeClr val="dk1"/>
                </a:solidFill>
              </a:rPr>
              <a:t> objetivo tiene forma dual, sujeta a restricciones, y se resuelve con </a:t>
            </a:r>
            <a:r>
              <a:rPr lang="en">
                <a:solidFill>
                  <a:schemeClr val="dk1"/>
                </a:solidFill>
              </a:rPr>
              <a:t>métodos</a:t>
            </a:r>
            <a:r>
              <a:rPr lang="en">
                <a:solidFill>
                  <a:schemeClr val="dk1"/>
                </a:solidFill>
              </a:rPr>
              <a:t> </a:t>
            </a:r>
            <a:r>
              <a:rPr lang="en">
                <a:solidFill>
                  <a:schemeClr val="dk1"/>
                </a:solidFill>
              </a:rPr>
              <a:t>numéricos</a:t>
            </a:r>
            <a:r>
              <a:rPr lang="en">
                <a:solidFill>
                  <a:schemeClr val="dk1"/>
                </a:solidFill>
              </a:rPr>
              <a:t>. </a:t>
            </a:r>
            <a:endParaRPr>
              <a:solidFill>
                <a:schemeClr val="dk1"/>
              </a:solidFill>
            </a:endParaRPr>
          </a:p>
        </p:txBody>
      </p:sp>
      <p:pic>
        <p:nvPicPr>
          <p:cNvPr id="269" name="Google Shape;269;p42"/>
          <p:cNvPicPr preferRelativeResize="0"/>
          <p:nvPr/>
        </p:nvPicPr>
        <p:blipFill>
          <a:blip r:embed="rId3">
            <a:alphaModFix/>
          </a:blip>
          <a:stretch>
            <a:fillRect/>
          </a:stretch>
        </p:blipFill>
        <p:spPr>
          <a:xfrm>
            <a:off x="4940400" y="73026"/>
            <a:ext cx="3891899" cy="4960262"/>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3"/>
          <p:cNvSpPr txBox="1"/>
          <p:nvPr>
            <p:ph type="title"/>
          </p:nvPr>
        </p:nvSpPr>
        <p:spPr>
          <a:xfrm>
            <a:off x="311700" y="17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Máquinas de soporte vectorial</a:t>
            </a:r>
            <a:endParaRPr/>
          </a:p>
        </p:txBody>
      </p:sp>
      <p:sp>
        <p:nvSpPr>
          <p:cNvPr id="275" name="Google Shape;275;p43"/>
          <p:cNvSpPr txBox="1"/>
          <p:nvPr>
            <p:ph idx="1" type="body"/>
          </p:nvPr>
        </p:nvSpPr>
        <p:spPr>
          <a:xfrm>
            <a:off x="311700" y="957850"/>
            <a:ext cx="4628700" cy="40206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Char char="●"/>
            </a:pPr>
            <a:r>
              <a:rPr lang="en" sz="1500">
                <a:solidFill>
                  <a:schemeClr val="dk1"/>
                </a:solidFill>
              </a:rPr>
              <a:t>Los valores de 𝛼 </a:t>
            </a:r>
            <a:r>
              <a:rPr lang="en" sz="1500">
                <a:solidFill>
                  <a:schemeClr val="dk1"/>
                </a:solidFill>
              </a:rPr>
              <a:t>definen</a:t>
            </a:r>
            <a:r>
              <a:rPr lang="en" sz="1500">
                <a:solidFill>
                  <a:schemeClr val="dk1"/>
                </a:solidFill>
              </a:rPr>
              <a:t> cuáles de los puntos de datos se convierten en vectores de soporte, se utilizan para calcular el margen, el sesgo, y para clasificar los datos en clases.</a:t>
            </a:r>
            <a:endParaRPr sz="1500">
              <a:solidFill>
                <a:schemeClr val="dk1"/>
              </a:solidFill>
            </a:endParaRPr>
          </a:p>
          <a:p>
            <a:pPr indent="-323850" lvl="0" marL="457200" rtl="0" algn="l">
              <a:spcBef>
                <a:spcPts val="1000"/>
              </a:spcBef>
              <a:spcAft>
                <a:spcPts val="0"/>
              </a:spcAft>
              <a:buClr>
                <a:schemeClr val="dk1"/>
              </a:buClr>
              <a:buSzPts val="1500"/>
              <a:buChar char="●"/>
            </a:pPr>
            <a:r>
              <a:rPr lang="en" sz="1500">
                <a:solidFill>
                  <a:schemeClr val="dk1"/>
                </a:solidFill>
              </a:rPr>
              <a:t>En problemas no linealmente separables, se utiliza el “truco de kernel”: se reemplaza una </a:t>
            </a:r>
            <a:r>
              <a:rPr lang="en" sz="1500">
                <a:solidFill>
                  <a:schemeClr val="dk1"/>
                </a:solidFill>
              </a:rPr>
              <a:t>función</a:t>
            </a:r>
            <a:r>
              <a:rPr lang="en" sz="1500">
                <a:solidFill>
                  <a:schemeClr val="dk1"/>
                </a:solidFill>
              </a:rPr>
              <a:t> kernel no-lineal en la </a:t>
            </a:r>
            <a:r>
              <a:rPr lang="en" sz="1500">
                <a:solidFill>
                  <a:schemeClr val="dk1"/>
                </a:solidFill>
              </a:rPr>
              <a:t>función</a:t>
            </a:r>
            <a:r>
              <a:rPr lang="en" sz="1500">
                <a:solidFill>
                  <a:schemeClr val="dk1"/>
                </a:solidFill>
              </a:rPr>
              <a:t> de </a:t>
            </a:r>
            <a:r>
              <a:rPr lang="en" sz="1500">
                <a:solidFill>
                  <a:schemeClr val="dk1"/>
                </a:solidFill>
              </a:rPr>
              <a:t>optimización</a:t>
            </a:r>
            <a:r>
              <a:rPr lang="en" sz="1500">
                <a:solidFill>
                  <a:schemeClr val="dk1"/>
                </a:solidFill>
              </a:rPr>
              <a:t> dual</a:t>
            </a:r>
            <a:endParaRPr sz="1500">
              <a:solidFill>
                <a:schemeClr val="dk1"/>
              </a:solidFill>
            </a:endParaRPr>
          </a:p>
          <a:p>
            <a:pPr indent="-323850" lvl="0" marL="457200" rtl="0" algn="l">
              <a:spcBef>
                <a:spcPts val="1000"/>
              </a:spcBef>
              <a:spcAft>
                <a:spcPts val="1000"/>
              </a:spcAft>
              <a:buClr>
                <a:schemeClr val="dk1"/>
              </a:buClr>
              <a:buSzPts val="1500"/>
              <a:buChar char="●"/>
            </a:pPr>
            <a:r>
              <a:rPr lang="en" sz="1500">
                <a:solidFill>
                  <a:schemeClr val="dk1"/>
                </a:solidFill>
              </a:rPr>
              <a:t>En problemas en que existe un cierto grado de </a:t>
            </a:r>
            <a:r>
              <a:rPr lang="en" sz="1500">
                <a:solidFill>
                  <a:schemeClr val="dk1"/>
                </a:solidFill>
              </a:rPr>
              <a:t>superposición</a:t>
            </a:r>
            <a:r>
              <a:rPr lang="en" sz="1500">
                <a:solidFill>
                  <a:schemeClr val="dk1"/>
                </a:solidFill>
              </a:rPr>
              <a:t> de clases, se agrega un </a:t>
            </a:r>
            <a:r>
              <a:rPr lang="en" sz="1500">
                <a:solidFill>
                  <a:schemeClr val="dk1"/>
                </a:solidFill>
              </a:rPr>
              <a:t>término</a:t>
            </a:r>
            <a:r>
              <a:rPr lang="en" sz="1500">
                <a:solidFill>
                  <a:schemeClr val="dk1"/>
                </a:solidFill>
              </a:rPr>
              <a:t> de </a:t>
            </a:r>
            <a:r>
              <a:rPr lang="en" sz="1500">
                <a:solidFill>
                  <a:schemeClr val="dk1"/>
                </a:solidFill>
              </a:rPr>
              <a:t>penalización</a:t>
            </a:r>
            <a:r>
              <a:rPr lang="en" sz="1500">
                <a:solidFill>
                  <a:schemeClr val="dk1"/>
                </a:solidFill>
              </a:rPr>
              <a:t> controlado por el </a:t>
            </a:r>
            <a:r>
              <a:rPr lang="en" sz="1500">
                <a:solidFill>
                  <a:schemeClr val="dk1"/>
                </a:solidFill>
              </a:rPr>
              <a:t>hiperparámetro</a:t>
            </a:r>
            <a:r>
              <a:rPr lang="en" sz="1500">
                <a:solidFill>
                  <a:schemeClr val="dk1"/>
                </a:solidFill>
              </a:rPr>
              <a:t> C. </a:t>
            </a:r>
            <a:endParaRPr sz="1500">
              <a:solidFill>
                <a:schemeClr val="dk1"/>
              </a:solidFill>
            </a:endParaRPr>
          </a:p>
        </p:txBody>
      </p:sp>
      <p:pic>
        <p:nvPicPr>
          <p:cNvPr id="276" name="Google Shape;276;p43"/>
          <p:cNvPicPr preferRelativeResize="0"/>
          <p:nvPr/>
        </p:nvPicPr>
        <p:blipFill>
          <a:blip r:embed="rId3">
            <a:alphaModFix/>
          </a:blip>
          <a:stretch>
            <a:fillRect/>
          </a:stretch>
        </p:blipFill>
        <p:spPr>
          <a:xfrm>
            <a:off x="5157675" y="563976"/>
            <a:ext cx="3758576" cy="43422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4"/>
          <p:cNvSpPr txBox="1"/>
          <p:nvPr>
            <p:ph type="title"/>
          </p:nvPr>
        </p:nvSpPr>
        <p:spPr>
          <a:xfrm>
            <a:off x="311700" y="17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Máquinas de soporte vectorial</a:t>
            </a:r>
            <a:endParaRPr/>
          </a:p>
        </p:txBody>
      </p:sp>
      <p:pic>
        <p:nvPicPr>
          <p:cNvPr id="282" name="Google Shape;282;p44"/>
          <p:cNvPicPr preferRelativeResize="0"/>
          <p:nvPr/>
        </p:nvPicPr>
        <p:blipFill>
          <a:blip r:embed="rId3">
            <a:alphaModFix/>
          </a:blip>
          <a:stretch>
            <a:fillRect/>
          </a:stretch>
        </p:blipFill>
        <p:spPr>
          <a:xfrm>
            <a:off x="389250" y="852975"/>
            <a:ext cx="8238599" cy="40897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5"/>
          <p:cNvSpPr txBox="1"/>
          <p:nvPr>
            <p:ph type="title"/>
          </p:nvPr>
        </p:nvSpPr>
        <p:spPr>
          <a:xfrm>
            <a:off x="311700" y="17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Máquinas de soporte vectorial suave (soft SVM)</a:t>
            </a:r>
            <a:endParaRPr/>
          </a:p>
        </p:txBody>
      </p:sp>
      <p:sp>
        <p:nvSpPr>
          <p:cNvPr id="288" name="Google Shape;288;p45"/>
          <p:cNvSpPr txBox="1"/>
          <p:nvPr/>
        </p:nvSpPr>
        <p:spPr>
          <a:xfrm>
            <a:off x="311700" y="772200"/>
            <a:ext cx="8187600" cy="4048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1700">
                <a:solidFill>
                  <a:schemeClr val="dk1"/>
                </a:solidFill>
              </a:rPr>
              <a:t>El hiperparámetro C controla el trade-off entre maximizar el margen y minimizar los errores de clasificación:</a:t>
            </a:r>
            <a:endParaRPr sz="1700">
              <a:solidFill>
                <a:schemeClr val="dk1"/>
              </a:solidFill>
            </a:endParaRPr>
          </a:p>
          <a:p>
            <a:pPr indent="0" lvl="0" marL="0" rtl="0" algn="l">
              <a:lnSpc>
                <a:spcPct val="100000"/>
              </a:lnSpc>
              <a:spcBef>
                <a:spcPts val="1200"/>
              </a:spcBef>
              <a:spcAft>
                <a:spcPts val="0"/>
              </a:spcAft>
              <a:buNone/>
            </a:pPr>
            <a:r>
              <a:rPr b="1" lang="en" sz="1700">
                <a:solidFill>
                  <a:schemeClr val="dk1"/>
                </a:solidFill>
              </a:rPr>
              <a:t>C alto</a:t>
            </a:r>
            <a:r>
              <a:rPr lang="en" sz="1700">
                <a:solidFill>
                  <a:schemeClr val="dk1"/>
                </a:solidFill>
              </a:rPr>
              <a:t>:</a:t>
            </a:r>
            <a:endParaRPr sz="1700">
              <a:solidFill>
                <a:schemeClr val="dk1"/>
              </a:solidFill>
            </a:endParaRPr>
          </a:p>
          <a:p>
            <a:pPr indent="-336550" lvl="0" marL="457200" rtl="0" algn="l">
              <a:lnSpc>
                <a:spcPct val="100000"/>
              </a:lnSpc>
              <a:spcBef>
                <a:spcPts val="1200"/>
              </a:spcBef>
              <a:spcAft>
                <a:spcPts val="0"/>
              </a:spcAft>
              <a:buClr>
                <a:schemeClr val="dk1"/>
              </a:buClr>
              <a:buSzPts val="1700"/>
              <a:buChar char="●"/>
            </a:pPr>
            <a:r>
              <a:rPr lang="en" sz="1700">
                <a:solidFill>
                  <a:schemeClr val="dk1"/>
                </a:solidFill>
              </a:rPr>
              <a:t>El margen </a:t>
            </a:r>
            <a:r>
              <a:rPr lang="en" sz="1700">
                <a:solidFill>
                  <a:schemeClr val="dk1"/>
                </a:solidFill>
              </a:rPr>
              <a:t>será</a:t>
            </a:r>
            <a:r>
              <a:rPr lang="en" sz="1700">
                <a:solidFill>
                  <a:schemeClr val="dk1"/>
                </a:solidFill>
              </a:rPr>
              <a:t> mas estrecho.</a:t>
            </a:r>
            <a:endParaRPr sz="1700">
              <a:solidFill>
                <a:schemeClr val="dk1"/>
              </a:solidFill>
            </a:endParaRPr>
          </a:p>
          <a:p>
            <a:pPr indent="-336550" lvl="0" marL="457200" rtl="0" algn="l">
              <a:lnSpc>
                <a:spcPct val="100000"/>
              </a:lnSpc>
              <a:spcBef>
                <a:spcPts val="0"/>
              </a:spcBef>
              <a:spcAft>
                <a:spcPts val="0"/>
              </a:spcAft>
              <a:buClr>
                <a:schemeClr val="dk1"/>
              </a:buClr>
              <a:buSzPts val="1700"/>
              <a:buChar char="●"/>
            </a:pPr>
            <a:r>
              <a:rPr lang="en" sz="1700">
                <a:solidFill>
                  <a:schemeClr val="dk1"/>
                </a:solidFill>
              </a:rPr>
              <a:t>Mejor </a:t>
            </a:r>
            <a:r>
              <a:rPr lang="en" sz="1700">
                <a:solidFill>
                  <a:schemeClr val="dk1"/>
                </a:solidFill>
              </a:rPr>
              <a:t>clasificación</a:t>
            </a:r>
            <a:endParaRPr sz="1700">
              <a:solidFill>
                <a:schemeClr val="dk1"/>
              </a:solidFill>
            </a:endParaRPr>
          </a:p>
          <a:p>
            <a:pPr indent="-336550" lvl="0" marL="457200" rtl="0" algn="l">
              <a:lnSpc>
                <a:spcPct val="100000"/>
              </a:lnSpc>
              <a:spcBef>
                <a:spcPts val="0"/>
              </a:spcBef>
              <a:spcAft>
                <a:spcPts val="0"/>
              </a:spcAft>
              <a:buClr>
                <a:schemeClr val="dk1"/>
              </a:buClr>
              <a:buSzPts val="1700"/>
              <a:buChar char="●"/>
            </a:pPr>
            <a:r>
              <a:rPr lang="en" sz="1700">
                <a:solidFill>
                  <a:schemeClr val="dk1"/>
                </a:solidFill>
              </a:rPr>
              <a:t>Podría resultar en </a:t>
            </a:r>
            <a:r>
              <a:rPr b="1" lang="en" sz="1700">
                <a:solidFill>
                  <a:schemeClr val="dk1"/>
                </a:solidFill>
              </a:rPr>
              <a:t>sobreajuste</a:t>
            </a:r>
            <a:r>
              <a:rPr lang="en" sz="1700">
                <a:solidFill>
                  <a:schemeClr val="dk1"/>
                </a:solidFill>
              </a:rPr>
              <a:t>.</a:t>
            </a:r>
            <a:endParaRPr sz="1700">
              <a:solidFill>
                <a:schemeClr val="dk1"/>
              </a:solidFill>
            </a:endParaRPr>
          </a:p>
          <a:p>
            <a:pPr indent="0" lvl="0" marL="457200" rtl="0" algn="l">
              <a:lnSpc>
                <a:spcPct val="100000"/>
              </a:lnSpc>
              <a:spcBef>
                <a:spcPts val="0"/>
              </a:spcBef>
              <a:spcAft>
                <a:spcPts val="0"/>
              </a:spcAft>
              <a:buNone/>
            </a:pPr>
            <a:r>
              <a:t/>
            </a:r>
            <a:endParaRPr sz="1700">
              <a:solidFill>
                <a:schemeClr val="dk1"/>
              </a:solidFill>
            </a:endParaRPr>
          </a:p>
          <a:p>
            <a:pPr indent="0" lvl="0" marL="0" rtl="0" algn="l">
              <a:lnSpc>
                <a:spcPct val="100000"/>
              </a:lnSpc>
              <a:spcBef>
                <a:spcPts val="0"/>
              </a:spcBef>
              <a:spcAft>
                <a:spcPts val="0"/>
              </a:spcAft>
              <a:buNone/>
            </a:pPr>
            <a:r>
              <a:rPr b="1" lang="en" sz="1700">
                <a:solidFill>
                  <a:schemeClr val="dk1"/>
                </a:solidFill>
              </a:rPr>
              <a:t>C </a:t>
            </a:r>
            <a:r>
              <a:rPr b="1" lang="en" sz="1700">
                <a:solidFill>
                  <a:schemeClr val="dk1"/>
                </a:solidFill>
              </a:rPr>
              <a:t>bajo</a:t>
            </a:r>
            <a:r>
              <a:rPr lang="en" sz="1700">
                <a:solidFill>
                  <a:schemeClr val="dk1"/>
                </a:solidFill>
              </a:rPr>
              <a:t>:</a:t>
            </a:r>
            <a:endParaRPr sz="1700">
              <a:solidFill>
                <a:schemeClr val="dk1"/>
              </a:solidFill>
            </a:endParaRPr>
          </a:p>
          <a:p>
            <a:pPr indent="-336550" lvl="0" marL="457200" rtl="0" algn="l">
              <a:lnSpc>
                <a:spcPct val="100000"/>
              </a:lnSpc>
              <a:spcBef>
                <a:spcPts val="1200"/>
              </a:spcBef>
              <a:spcAft>
                <a:spcPts val="0"/>
              </a:spcAft>
              <a:buClr>
                <a:schemeClr val="dk1"/>
              </a:buClr>
              <a:buSzPts val="1700"/>
              <a:buChar char="●"/>
            </a:pPr>
            <a:r>
              <a:rPr lang="en" sz="1700">
                <a:solidFill>
                  <a:schemeClr val="dk1"/>
                </a:solidFill>
              </a:rPr>
              <a:t>El margen será más amplio. </a:t>
            </a:r>
            <a:endParaRPr sz="1700">
              <a:solidFill>
                <a:schemeClr val="dk1"/>
              </a:solidFill>
            </a:endParaRPr>
          </a:p>
          <a:p>
            <a:pPr indent="-336550" lvl="0" marL="457200" rtl="0" algn="l">
              <a:lnSpc>
                <a:spcPct val="100000"/>
              </a:lnSpc>
              <a:spcBef>
                <a:spcPts val="0"/>
              </a:spcBef>
              <a:spcAft>
                <a:spcPts val="0"/>
              </a:spcAft>
              <a:buClr>
                <a:schemeClr val="dk1"/>
              </a:buClr>
              <a:buSzPts val="1700"/>
              <a:buChar char="●"/>
            </a:pPr>
            <a:r>
              <a:rPr lang="en" sz="1700">
                <a:solidFill>
                  <a:schemeClr val="dk1"/>
                </a:solidFill>
              </a:rPr>
              <a:t>Algunos puntos de datos quedarán mal clasificados o dentro del margen</a:t>
            </a:r>
            <a:endParaRPr sz="1700">
              <a:solidFill>
                <a:schemeClr val="dk1"/>
              </a:solidFill>
            </a:endParaRPr>
          </a:p>
          <a:p>
            <a:pPr indent="-336550" lvl="0" marL="457200" rtl="0" algn="l">
              <a:lnSpc>
                <a:spcPct val="100000"/>
              </a:lnSpc>
              <a:spcBef>
                <a:spcPts val="0"/>
              </a:spcBef>
              <a:spcAft>
                <a:spcPts val="0"/>
              </a:spcAft>
              <a:buClr>
                <a:schemeClr val="dk1"/>
              </a:buClr>
              <a:buSzPts val="1700"/>
              <a:buChar char="●"/>
            </a:pPr>
            <a:r>
              <a:rPr lang="en" sz="1700">
                <a:solidFill>
                  <a:schemeClr val="dk1"/>
                </a:solidFill>
              </a:rPr>
              <a:t>Un C bajo introduce más </a:t>
            </a:r>
            <a:r>
              <a:rPr b="1" lang="en" sz="1700">
                <a:solidFill>
                  <a:schemeClr val="dk1"/>
                </a:solidFill>
              </a:rPr>
              <a:t>tolerancia a los errores</a:t>
            </a:r>
            <a:r>
              <a:rPr lang="en" sz="1700">
                <a:solidFill>
                  <a:schemeClr val="dk1"/>
                </a:solidFill>
              </a:rPr>
              <a:t> y puede mejorar la capacidad del modelo para generalizar a datos no vistos</a:t>
            </a:r>
            <a:endParaRPr sz="1700">
              <a:solidFill>
                <a:schemeClr val="dk1"/>
              </a:solidFill>
            </a:endParaRPr>
          </a:p>
          <a:p>
            <a:pPr indent="-336550" lvl="0" marL="457200" rtl="0" algn="l">
              <a:lnSpc>
                <a:spcPct val="100000"/>
              </a:lnSpc>
              <a:spcBef>
                <a:spcPts val="0"/>
              </a:spcBef>
              <a:spcAft>
                <a:spcPts val="0"/>
              </a:spcAft>
              <a:buClr>
                <a:schemeClr val="dk1"/>
              </a:buClr>
              <a:buSzPts val="1700"/>
              <a:buChar char="●"/>
            </a:pPr>
            <a:r>
              <a:rPr lang="en" sz="1700">
                <a:solidFill>
                  <a:schemeClr val="dk1"/>
                </a:solidFill>
              </a:rPr>
              <a:t>Podría resultar en un </a:t>
            </a:r>
            <a:r>
              <a:rPr b="1" lang="en" sz="1700">
                <a:solidFill>
                  <a:schemeClr val="dk1"/>
                </a:solidFill>
              </a:rPr>
              <a:t>subajuste</a:t>
            </a:r>
            <a:r>
              <a:rPr lang="en" sz="1700">
                <a:solidFill>
                  <a:schemeClr val="dk1"/>
                </a:solidFill>
              </a:rPr>
              <a:t> si C es demasiado bajo.</a:t>
            </a:r>
            <a:endParaRPr sz="17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6"/>
          <p:cNvSpPr txBox="1"/>
          <p:nvPr>
            <p:ph type="ctrTitle"/>
          </p:nvPr>
        </p:nvSpPr>
        <p:spPr>
          <a:xfrm>
            <a:off x="311708" y="2916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SzPts val="990"/>
              <a:buNone/>
            </a:pPr>
            <a:r>
              <a:rPr lang="en"/>
              <a:t>Machine learning y deep learning: Redes elásticas </a:t>
            </a:r>
            <a:endParaRPr sz="4480"/>
          </a:p>
        </p:txBody>
      </p:sp>
      <p:sp>
        <p:nvSpPr>
          <p:cNvPr id="294" name="Google Shape;294;p46"/>
          <p:cNvSpPr txBox="1"/>
          <p:nvPr>
            <p:ph idx="1" type="subTitle"/>
          </p:nvPr>
        </p:nvSpPr>
        <p:spPr>
          <a:xfrm>
            <a:off x="247000" y="2473675"/>
            <a:ext cx="8520600" cy="549900"/>
          </a:xfrm>
          <a:prstGeom prst="rect">
            <a:avLst/>
          </a:prstGeom>
        </p:spPr>
        <p:txBody>
          <a:bodyPr anchorCtr="0" anchor="t" bIns="91425" lIns="91425" spcFirstLastPara="1" rIns="91425" wrap="square" tIns="91425">
            <a:normAutofit/>
          </a:bodyPr>
          <a:lstStyle/>
          <a:p>
            <a:pPr indent="0" lvl="0" marL="0" rtl="0" algn="ctr">
              <a:lnSpc>
                <a:spcPct val="90000"/>
              </a:lnSpc>
              <a:spcBef>
                <a:spcPts val="1000"/>
              </a:spcBef>
              <a:spcAft>
                <a:spcPts val="0"/>
              </a:spcAft>
              <a:buNone/>
            </a:pPr>
            <a:r>
              <a:rPr lang="en" sz="2400">
                <a:solidFill>
                  <a:schemeClr val="dk1"/>
                </a:solidFill>
              </a:rPr>
              <a:t>Rolando Gonzales Martinez, PhD</a:t>
            </a:r>
            <a:endParaRPr sz="2400">
              <a:solidFill>
                <a:schemeClr val="dk1"/>
              </a:solidFill>
            </a:endParaRPr>
          </a:p>
        </p:txBody>
      </p:sp>
      <p:sp>
        <p:nvSpPr>
          <p:cNvPr id="295" name="Google Shape;295;p46"/>
          <p:cNvSpPr txBox="1"/>
          <p:nvPr/>
        </p:nvSpPr>
        <p:spPr>
          <a:xfrm>
            <a:off x="2470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Fellow postdoctoral Marie Skłodowska-Curie</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Universidad de Groningen        (Países Bajos)</a:t>
            </a:r>
            <a:endParaRPr sz="1000"/>
          </a:p>
        </p:txBody>
      </p:sp>
      <p:sp>
        <p:nvSpPr>
          <p:cNvPr id="296" name="Google Shape;296;p46"/>
          <p:cNvSpPr txBox="1"/>
          <p:nvPr/>
        </p:nvSpPr>
        <p:spPr>
          <a:xfrm>
            <a:off x="46536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Investigador (researcher)</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Iniciativa de Pobreza y Desarrollo Humano de la Universidad de Oxford (UK)</a:t>
            </a:r>
            <a:endParaRPr sz="10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Redes elásticas </a:t>
            </a:r>
            <a:endParaRPr/>
          </a:p>
        </p:txBody>
      </p:sp>
      <p:sp>
        <p:nvSpPr>
          <p:cNvPr id="302" name="Google Shape;302;p47"/>
          <p:cNvSpPr txBox="1"/>
          <p:nvPr>
            <p:ph idx="1" type="body"/>
          </p:nvPr>
        </p:nvSpPr>
        <p:spPr>
          <a:xfrm>
            <a:off x="311700" y="1152475"/>
            <a:ext cx="8520600" cy="660900"/>
          </a:xfrm>
          <a:prstGeom prst="rect">
            <a:avLst/>
          </a:prstGeom>
        </p:spPr>
        <p:txBody>
          <a:bodyPr anchorCtr="0" anchor="t" bIns="91425" lIns="91425" spcFirstLastPara="1" rIns="91425" wrap="square" tIns="91425">
            <a:noAutofit/>
          </a:bodyPr>
          <a:lstStyle/>
          <a:p>
            <a:pPr indent="-344805" lvl="0" marL="457200" rtl="0" algn="l">
              <a:lnSpc>
                <a:spcPct val="105000"/>
              </a:lnSpc>
              <a:spcBef>
                <a:spcPts val="1000"/>
              </a:spcBef>
              <a:spcAft>
                <a:spcPts val="0"/>
              </a:spcAft>
              <a:buClr>
                <a:schemeClr val="dk1"/>
              </a:buClr>
              <a:buSzPts val="1830"/>
              <a:buChar char="●"/>
            </a:pPr>
            <a:r>
              <a:rPr lang="en" sz="1829">
                <a:solidFill>
                  <a:schemeClr val="dk1"/>
                </a:solidFill>
              </a:rPr>
              <a:t>Elastic Nets son útiles en situaciones donde las variables predictoras están altamente correlacionadas o cuando el número de variables es mayor que el número de observaciones. </a:t>
            </a:r>
            <a:endParaRPr sz="1829">
              <a:solidFill>
                <a:schemeClr val="dk1"/>
              </a:solidFill>
            </a:endParaRPr>
          </a:p>
          <a:p>
            <a:pPr indent="-344805" lvl="0" marL="457200" rtl="0" algn="l">
              <a:lnSpc>
                <a:spcPct val="105000"/>
              </a:lnSpc>
              <a:spcBef>
                <a:spcPts val="1200"/>
              </a:spcBef>
              <a:spcAft>
                <a:spcPts val="1200"/>
              </a:spcAft>
              <a:buClr>
                <a:schemeClr val="dk1"/>
              </a:buClr>
              <a:buSzPts val="1830"/>
              <a:buChar char="●"/>
            </a:pPr>
            <a:r>
              <a:rPr lang="en" sz="1829">
                <a:solidFill>
                  <a:schemeClr val="dk1"/>
                </a:solidFill>
              </a:rPr>
              <a:t>La regularización Elastic Net busca encontrar una solución que minimice la función de pérdida con penalización combinada de L1 (Lasso) y L2 (Ridge).</a:t>
            </a:r>
            <a:endParaRPr sz="1829">
              <a:solidFill>
                <a:schemeClr val="dk1"/>
              </a:solidFill>
            </a:endParaRPr>
          </a:p>
        </p:txBody>
      </p:sp>
      <p:pic>
        <p:nvPicPr>
          <p:cNvPr id="303" name="Google Shape;303;p47"/>
          <p:cNvPicPr preferRelativeResize="0"/>
          <p:nvPr/>
        </p:nvPicPr>
        <p:blipFill>
          <a:blip r:embed="rId3">
            <a:alphaModFix/>
          </a:blip>
          <a:stretch>
            <a:fillRect/>
          </a:stretch>
        </p:blipFill>
        <p:spPr>
          <a:xfrm>
            <a:off x="1002588" y="3133475"/>
            <a:ext cx="7305675" cy="130492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Regularización y redes </a:t>
            </a:r>
            <a:r>
              <a:rPr lang="en"/>
              <a:t>elásticas</a:t>
            </a:r>
            <a:r>
              <a:rPr lang="en"/>
              <a:t> </a:t>
            </a:r>
            <a:endParaRPr/>
          </a:p>
        </p:txBody>
      </p:sp>
      <p:sp>
        <p:nvSpPr>
          <p:cNvPr id="309" name="Google Shape;309;p48"/>
          <p:cNvSpPr txBox="1"/>
          <p:nvPr>
            <p:ph idx="1" type="body"/>
          </p:nvPr>
        </p:nvSpPr>
        <p:spPr>
          <a:xfrm>
            <a:off x="311700" y="1152475"/>
            <a:ext cx="8520600" cy="6609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SzPts val="935"/>
              <a:buNone/>
            </a:pPr>
            <a:r>
              <a:rPr lang="en" sz="2029">
                <a:solidFill>
                  <a:schemeClr val="dk1"/>
                </a:solidFill>
              </a:rPr>
              <a:t>Lasso (Least Absolute Shrinkage and Selection Operator, L1), Ridge (L2), y Elastic Nets son técnicas de regularización que permiten reducir el sobreajuste y lidiar con multicolinealidad y variables redundantes:</a:t>
            </a:r>
            <a:endParaRPr sz="2029">
              <a:solidFill>
                <a:schemeClr val="dk1"/>
              </a:solidFill>
            </a:endParaRPr>
          </a:p>
        </p:txBody>
      </p:sp>
      <p:pic>
        <p:nvPicPr>
          <p:cNvPr id="310" name="Google Shape;310;p48"/>
          <p:cNvPicPr preferRelativeResize="0"/>
          <p:nvPr/>
        </p:nvPicPr>
        <p:blipFill>
          <a:blip r:embed="rId3">
            <a:alphaModFix/>
          </a:blip>
          <a:stretch>
            <a:fillRect/>
          </a:stretch>
        </p:blipFill>
        <p:spPr>
          <a:xfrm>
            <a:off x="509588" y="2405325"/>
            <a:ext cx="8124825" cy="2000250"/>
          </a:xfrm>
          <a:prstGeom prst="rect">
            <a:avLst/>
          </a:prstGeom>
          <a:noFill/>
          <a:ln>
            <a:noFill/>
          </a:ln>
          <a:effectLst>
            <a:outerShdw blurRad="57150" rotWithShape="0" algn="bl" dir="5400000" dist="19050">
              <a:srgbClr val="000000"/>
            </a:outerShdw>
          </a:effectLst>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9"/>
          <p:cNvSpPr txBox="1"/>
          <p:nvPr>
            <p:ph type="title"/>
          </p:nvPr>
        </p:nvSpPr>
        <p:spPr>
          <a:xfrm>
            <a:off x="265375" y="129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a:t>
            </a:r>
            <a:r>
              <a:rPr lang="en"/>
              <a:t>edes elásticas Bayesianas</a:t>
            </a:r>
            <a:endParaRPr/>
          </a:p>
        </p:txBody>
      </p:sp>
      <p:pic>
        <p:nvPicPr>
          <p:cNvPr id="316" name="Google Shape;316;p49"/>
          <p:cNvPicPr preferRelativeResize="0"/>
          <p:nvPr/>
        </p:nvPicPr>
        <p:blipFill>
          <a:blip r:embed="rId3">
            <a:alphaModFix/>
          </a:blip>
          <a:stretch>
            <a:fillRect/>
          </a:stretch>
        </p:blipFill>
        <p:spPr>
          <a:xfrm>
            <a:off x="1125500" y="702625"/>
            <a:ext cx="6595225" cy="42961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0"/>
          <p:cNvSpPr txBox="1"/>
          <p:nvPr>
            <p:ph type="title"/>
          </p:nvPr>
        </p:nvSpPr>
        <p:spPr>
          <a:xfrm>
            <a:off x="265375" y="129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Ridge </a:t>
            </a:r>
            <a:r>
              <a:rPr lang="en"/>
              <a:t>Bayesiano</a:t>
            </a:r>
            <a:endParaRPr/>
          </a:p>
        </p:txBody>
      </p:sp>
      <p:pic>
        <p:nvPicPr>
          <p:cNvPr id="322" name="Google Shape;322;p50"/>
          <p:cNvPicPr preferRelativeResize="0"/>
          <p:nvPr/>
        </p:nvPicPr>
        <p:blipFill>
          <a:blip r:embed="rId3">
            <a:alphaModFix/>
          </a:blip>
          <a:stretch>
            <a:fillRect/>
          </a:stretch>
        </p:blipFill>
        <p:spPr>
          <a:xfrm>
            <a:off x="1365750" y="702625"/>
            <a:ext cx="6194425" cy="430705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51"/>
          <p:cNvSpPr txBox="1"/>
          <p:nvPr>
            <p:ph type="ctrTitle"/>
          </p:nvPr>
        </p:nvSpPr>
        <p:spPr>
          <a:xfrm>
            <a:off x="311708" y="2916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SzPts val="990"/>
              <a:buNone/>
            </a:pPr>
            <a:r>
              <a:rPr lang="en"/>
              <a:t>Machine learning y deep learning: XGBoost </a:t>
            </a:r>
            <a:endParaRPr sz="4480"/>
          </a:p>
        </p:txBody>
      </p:sp>
      <p:sp>
        <p:nvSpPr>
          <p:cNvPr id="328" name="Google Shape;328;p51"/>
          <p:cNvSpPr txBox="1"/>
          <p:nvPr>
            <p:ph idx="1" type="subTitle"/>
          </p:nvPr>
        </p:nvSpPr>
        <p:spPr>
          <a:xfrm>
            <a:off x="247000" y="2473675"/>
            <a:ext cx="8520600" cy="549900"/>
          </a:xfrm>
          <a:prstGeom prst="rect">
            <a:avLst/>
          </a:prstGeom>
        </p:spPr>
        <p:txBody>
          <a:bodyPr anchorCtr="0" anchor="t" bIns="91425" lIns="91425" spcFirstLastPara="1" rIns="91425" wrap="square" tIns="91425">
            <a:normAutofit/>
          </a:bodyPr>
          <a:lstStyle/>
          <a:p>
            <a:pPr indent="0" lvl="0" marL="0" rtl="0" algn="ctr">
              <a:lnSpc>
                <a:spcPct val="90000"/>
              </a:lnSpc>
              <a:spcBef>
                <a:spcPts val="1000"/>
              </a:spcBef>
              <a:spcAft>
                <a:spcPts val="0"/>
              </a:spcAft>
              <a:buNone/>
            </a:pPr>
            <a:r>
              <a:rPr lang="en" sz="2400">
                <a:solidFill>
                  <a:schemeClr val="dk1"/>
                </a:solidFill>
              </a:rPr>
              <a:t>Rolando Gonzales Martinez, PhD</a:t>
            </a:r>
            <a:endParaRPr sz="2400">
              <a:solidFill>
                <a:schemeClr val="dk1"/>
              </a:solidFill>
            </a:endParaRPr>
          </a:p>
        </p:txBody>
      </p:sp>
      <p:sp>
        <p:nvSpPr>
          <p:cNvPr id="329" name="Google Shape;329;p51"/>
          <p:cNvSpPr txBox="1"/>
          <p:nvPr/>
        </p:nvSpPr>
        <p:spPr>
          <a:xfrm>
            <a:off x="2470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Fellow postdoctoral Marie Skłodowska-Curie</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Universidad de Groningen        (Países Bajos)</a:t>
            </a:r>
            <a:endParaRPr sz="1000"/>
          </a:p>
        </p:txBody>
      </p:sp>
      <p:sp>
        <p:nvSpPr>
          <p:cNvPr id="330" name="Google Shape;330;p51"/>
          <p:cNvSpPr txBox="1"/>
          <p:nvPr/>
        </p:nvSpPr>
        <p:spPr>
          <a:xfrm>
            <a:off x="46536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Investigador (researcher)</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Iniciativa de Pobreza y Desarrollo Humano de la Universidad de Oxford (UK)</a:t>
            </a:r>
            <a:endParaRPr sz="1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Preprocesamiento de datos: detección, limpieza y tratamiento de datos</a:t>
            </a:r>
            <a:endParaRPr/>
          </a:p>
        </p:txBody>
      </p:sp>
      <p:sp>
        <p:nvSpPr>
          <p:cNvPr id="75" name="Google Shape;75;p16"/>
          <p:cNvSpPr txBox="1"/>
          <p:nvPr>
            <p:ph idx="1" type="body"/>
          </p:nvPr>
        </p:nvSpPr>
        <p:spPr>
          <a:xfrm>
            <a:off x="311700" y="1136500"/>
            <a:ext cx="4397100" cy="4007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8">
                <a:solidFill>
                  <a:schemeClr val="dk1"/>
                </a:solidFill>
              </a:rPr>
              <a:t>Detección de outliers:</a:t>
            </a:r>
            <a:endParaRPr sz="1908">
              <a:solidFill>
                <a:schemeClr val="dk1"/>
              </a:solidFill>
            </a:endParaRPr>
          </a:p>
          <a:p>
            <a:pPr indent="-349765" lvl="0" marL="457200" rtl="0" algn="l">
              <a:spcBef>
                <a:spcPts val="1200"/>
              </a:spcBef>
              <a:spcAft>
                <a:spcPts val="0"/>
              </a:spcAft>
              <a:buClr>
                <a:schemeClr val="dk1"/>
              </a:buClr>
              <a:buSzPts val="1908"/>
              <a:buChar char="●"/>
            </a:pPr>
            <a:r>
              <a:rPr lang="en" sz="1908">
                <a:solidFill>
                  <a:schemeClr val="dk1"/>
                </a:solidFill>
              </a:rPr>
              <a:t>Metodos clasicos: basados en la desviación estándar.</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No-parametricos: en base al rango intercuartil.</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Inferenciales: test de Grubbs, el test de Dixon (nula: no hay outliers).</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Métodos modernos en el contexto de ML: isolation forests, LOF</a:t>
            </a:r>
            <a:endParaRPr sz="1908">
              <a:solidFill>
                <a:schemeClr val="dk1"/>
              </a:solidFill>
            </a:endParaRPr>
          </a:p>
        </p:txBody>
      </p:sp>
      <p:pic>
        <p:nvPicPr>
          <p:cNvPr id="76" name="Google Shape;76;p16"/>
          <p:cNvPicPr preferRelativeResize="0"/>
          <p:nvPr/>
        </p:nvPicPr>
        <p:blipFill>
          <a:blip r:embed="rId3">
            <a:alphaModFix/>
          </a:blip>
          <a:stretch>
            <a:fillRect/>
          </a:stretch>
        </p:blipFill>
        <p:spPr>
          <a:xfrm>
            <a:off x="4787050" y="1208225"/>
            <a:ext cx="4130400" cy="2867832"/>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52"/>
          <p:cNvSpPr txBox="1"/>
          <p:nvPr>
            <p:ph type="title"/>
          </p:nvPr>
        </p:nvSpPr>
        <p:spPr>
          <a:xfrm>
            <a:off x="311700" y="625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XGBoost (Extreme Gradient Boosting)</a:t>
            </a:r>
            <a:endParaRPr/>
          </a:p>
        </p:txBody>
      </p:sp>
      <p:sp>
        <p:nvSpPr>
          <p:cNvPr id="336" name="Google Shape;336;p52"/>
          <p:cNvSpPr txBox="1"/>
          <p:nvPr>
            <p:ph idx="1" type="body"/>
          </p:nvPr>
        </p:nvSpPr>
        <p:spPr>
          <a:xfrm>
            <a:off x="311700" y="684673"/>
            <a:ext cx="8520600" cy="1289700"/>
          </a:xfrm>
          <a:prstGeom prst="rect">
            <a:avLst/>
          </a:prstGeom>
        </p:spPr>
        <p:txBody>
          <a:bodyPr anchorCtr="0" anchor="t" bIns="91425" lIns="91425" spcFirstLastPara="1" rIns="91425" wrap="square" tIns="91425">
            <a:noAutofit/>
          </a:bodyPr>
          <a:lstStyle/>
          <a:p>
            <a:pPr indent="-324961" lvl="0" marL="457200" rtl="0" algn="l">
              <a:lnSpc>
                <a:spcPct val="95000"/>
              </a:lnSpc>
              <a:spcBef>
                <a:spcPts val="0"/>
              </a:spcBef>
              <a:spcAft>
                <a:spcPts val="0"/>
              </a:spcAft>
              <a:buClr>
                <a:schemeClr val="dk1"/>
              </a:buClr>
              <a:buSzPts val="1518"/>
              <a:buChar char="●"/>
            </a:pPr>
            <a:r>
              <a:rPr lang="en" sz="1517">
                <a:solidFill>
                  <a:schemeClr val="dk1"/>
                </a:solidFill>
              </a:rPr>
              <a:t>XGBoost busca minimizar una función objetivo que combina la función de pérdida con un término de regularización en los t = 1,2,...,T </a:t>
            </a:r>
            <a:r>
              <a:rPr lang="en" sz="1517">
                <a:solidFill>
                  <a:schemeClr val="dk1"/>
                </a:solidFill>
              </a:rPr>
              <a:t>árboles</a:t>
            </a:r>
            <a:r>
              <a:rPr lang="en" sz="1517">
                <a:solidFill>
                  <a:schemeClr val="dk1"/>
                </a:solidFill>
              </a:rPr>
              <a:t> del modelo, para obtener estimaciones de Θ (</a:t>
            </a:r>
            <a:r>
              <a:rPr lang="en" sz="1517">
                <a:solidFill>
                  <a:schemeClr val="dk1"/>
                </a:solidFill>
              </a:rPr>
              <a:t>parámetros</a:t>
            </a:r>
            <a:r>
              <a:rPr lang="en" sz="1517">
                <a:solidFill>
                  <a:schemeClr val="dk1"/>
                </a:solidFill>
              </a:rPr>
              <a:t> e </a:t>
            </a:r>
            <a:r>
              <a:rPr lang="en" sz="1517">
                <a:solidFill>
                  <a:schemeClr val="dk1"/>
                </a:solidFill>
              </a:rPr>
              <a:t>hiper parámetros como los pesos de las hojas y las penalizaciones</a:t>
            </a:r>
            <a:r>
              <a:rPr lang="en" sz="1517">
                <a:solidFill>
                  <a:schemeClr val="dk1"/>
                </a:solidFill>
              </a:rPr>
              <a:t>)</a:t>
            </a:r>
            <a:endParaRPr sz="1517">
              <a:solidFill>
                <a:schemeClr val="dk1"/>
              </a:solidFill>
            </a:endParaRPr>
          </a:p>
          <a:p>
            <a:pPr indent="-324961" lvl="0" marL="457200" rtl="0" algn="l">
              <a:lnSpc>
                <a:spcPct val="95000"/>
              </a:lnSpc>
              <a:spcBef>
                <a:spcPts val="1000"/>
              </a:spcBef>
              <a:spcAft>
                <a:spcPts val="1000"/>
              </a:spcAft>
              <a:buClr>
                <a:schemeClr val="dk1"/>
              </a:buClr>
              <a:buSzPts val="1518"/>
              <a:buChar char="●"/>
            </a:pPr>
            <a:r>
              <a:rPr lang="en" sz="1517">
                <a:solidFill>
                  <a:schemeClr val="dk1"/>
                </a:solidFill>
              </a:rPr>
              <a:t>Una expansión de Taylor de segundo orden se emplea para aproximar la función de pérdida, utilizando un gradiente g (derivada parcial respecto a la </a:t>
            </a:r>
            <a:r>
              <a:rPr lang="en" sz="1517">
                <a:solidFill>
                  <a:schemeClr val="dk1"/>
                </a:solidFill>
              </a:rPr>
              <a:t>predicción</a:t>
            </a:r>
            <a:r>
              <a:rPr lang="en" sz="1517">
                <a:solidFill>
                  <a:schemeClr val="dk1"/>
                </a:solidFill>
              </a:rPr>
              <a:t>) y un hessiano (segunda </a:t>
            </a:r>
            <a:r>
              <a:rPr lang="en" sz="1517">
                <a:solidFill>
                  <a:schemeClr val="dk1"/>
                </a:solidFill>
              </a:rPr>
              <a:t>derivada parcial respecto a la predicción):</a:t>
            </a:r>
            <a:endParaRPr sz="1517">
              <a:solidFill>
                <a:schemeClr val="dk1"/>
              </a:solidFill>
            </a:endParaRPr>
          </a:p>
        </p:txBody>
      </p:sp>
      <p:pic>
        <p:nvPicPr>
          <p:cNvPr id="337" name="Google Shape;337;p52"/>
          <p:cNvPicPr preferRelativeResize="0"/>
          <p:nvPr/>
        </p:nvPicPr>
        <p:blipFill rotWithShape="1">
          <a:blip r:embed="rId3">
            <a:alphaModFix/>
          </a:blip>
          <a:srcRect b="23699" l="0" r="0" t="0"/>
          <a:stretch/>
        </p:blipFill>
        <p:spPr>
          <a:xfrm>
            <a:off x="1740975" y="2360850"/>
            <a:ext cx="6268550" cy="25754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3"/>
          <p:cNvSpPr txBox="1"/>
          <p:nvPr>
            <p:ph type="title"/>
          </p:nvPr>
        </p:nvSpPr>
        <p:spPr>
          <a:xfrm>
            <a:off x="311700" y="625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XGBoost </a:t>
            </a:r>
            <a:r>
              <a:rPr lang="en"/>
              <a:t>(Extreme Gradient Boosting)</a:t>
            </a:r>
            <a:endParaRPr/>
          </a:p>
        </p:txBody>
      </p:sp>
      <p:sp>
        <p:nvSpPr>
          <p:cNvPr id="343" name="Google Shape;343;p53"/>
          <p:cNvSpPr txBox="1"/>
          <p:nvPr>
            <p:ph idx="1" type="body"/>
          </p:nvPr>
        </p:nvSpPr>
        <p:spPr>
          <a:xfrm>
            <a:off x="311700" y="701175"/>
            <a:ext cx="8520600" cy="2363700"/>
          </a:xfrm>
          <a:prstGeom prst="rect">
            <a:avLst/>
          </a:prstGeom>
        </p:spPr>
        <p:txBody>
          <a:bodyPr anchorCtr="0" anchor="t" bIns="91425" lIns="91425" spcFirstLastPara="1" rIns="91425" wrap="square" tIns="91425">
            <a:noAutofit/>
          </a:bodyPr>
          <a:lstStyle/>
          <a:p>
            <a:pPr indent="-324961" lvl="0" marL="457200" rtl="0" algn="l">
              <a:lnSpc>
                <a:spcPct val="95000"/>
              </a:lnSpc>
              <a:spcBef>
                <a:spcPts val="0"/>
              </a:spcBef>
              <a:spcAft>
                <a:spcPts val="0"/>
              </a:spcAft>
              <a:buClr>
                <a:schemeClr val="dk1"/>
              </a:buClr>
              <a:buSzPts val="1518"/>
              <a:buChar char="●"/>
            </a:pPr>
            <a:r>
              <a:rPr lang="en" sz="1517">
                <a:solidFill>
                  <a:schemeClr val="dk1"/>
                </a:solidFill>
              </a:rPr>
              <a:t>En la función de regularización T es el número de </a:t>
            </a:r>
            <a:r>
              <a:rPr lang="en" sz="1517">
                <a:solidFill>
                  <a:schemeClr val="dk1"/>
                </a:solidFill>
              </a:rPr>
              <a:t>árboles</a:t>
            </a:r>
            <a:r>
              <a:rPr lang="en" sz="1517">
                <a:solidFill>
                  <a:schemeClr val="dk1"/>
                </a:solidFill>
              </a:rPr>
              <a:t>, w es el peso asignado a las hojas, </a:t>
            </a:r>
            <a:r>
              <a:rPr i="1" lang="en" sz="1517">
                <a:solidFill>
                  <a:schemeClr val="dk1"/>
                </a:solidFill>
              </a:rPr>
              <a:t>γ</a:t>
            </a:r>
            <a:r>
              <a:rPr lang="en" sz="1517">
                <a:solidFill>
                  <a:schemeClr val="dk1"/>
                </a:solidFill>
              </a:rPr>
              <a:t> penaliza la profundidad del árbol y la penalización 𝜆 evita que las hojas crezcan demasiado</a:t>
            </a:r>
            <a:endParaRPr sz="1517">
              <a:solidFill>
                <a:schemeClr val="dk1"/>
              </a:solidFill>
            </a:endParaRPr>
          </a:p>
          <a:p>
            <a:pPr indent="-324961" lvl="0" marL="457200" rtl="0" algn="l">
              <a:lnSpc>
                <a:spcPct val="95000"/>
              </a:lnSpc>
              <a:spcBef>
                <a:spcPts val="1000"/>
              </a:spcBef>
              <a:spcAft>
                <a:spcPts val="0"/>
              </a:spcAft>
              <a:buClr>
                <a:schemeClr val="dk1"/>
              </a:buClr>
              <a:buSzPts val="1518"/>
              <a:buChar char="●"/>
            </a:pPr>
            <a:r>
              <a:rPr lang="en" sz="1517">
                <a:solidFill>
                  <a:schemeClr val="dk1"/>
                </a:solidFill>
              </a:rPr>
              <a:t>Durante la construcción del árbol, cada nodo se divide de manera que maximice la ganancia.</a:t>
            </a:r>
            <a:endParaRPr sz="1517">
              <a:solidFill>
                <a:schemeClr val="dk1"/>
              </a:solidFill>
            </a:endParaRPr>
          </a:p>
          <a:p>
            <a:pPr indent="-324961" lvl="0" marL="457200" rtl="0" algn="l">
              <a:lnSpc>
                <a:spcPct val="95000"/>
              </a:lnSpc>
              <a:spcBef>
                <a:spcPts val="1000"/>
              </a:spcBef>
              <a:spcAft>
                <a:spcPts val="1000"/>
              </a:spcAft>
              <a:buClr>
                <a:schemeClr val="dk1"/>
              </a:buClr>
              <a:buSzPts val="1518"/>
              <a:buChar char="●"/>
            </a:pPr>
            <a:r>
              <a:rPr lang="en" sz="1517">
                <a:solidFill>
                  <a:schemeClr val="dk1"/>
                </a:solidFill>
              </a:rPr>
              <a:t>En las predicciones </a:t>
            </a:r>
            <a:r>
              <a:rPr i="1" lang="en" sz="1517">
                <a:solidFill>
                  <a:schemeClr val="dk1"/>
                </a:solidFill>
              </a:rPr>
              <a:t>η </a:t>
            </a:r>
            <a:r>
              <a:rPr lang="en" sz="1517">
                <a:solidFill>
                  <a:schemeClr val="dk1"/>
                </a:solidFill>
              </a:rPr>
              <a:t>es la tasa de aprendizaje que escala la contribución de cada nuevo árbol para evitar el sobreajuste.</a:t>
            </a:r>
            <a:endParaRPr sz="1517">
              <a:solidFill>
                <a:schemeClr val="dk1"/>
              </a:solidFill>
            </a:endParaRPr>
          </a:p>
        </p:txBody>
      </p:sp>
      <p:pic>
        <p:nvPicPr>
          <p:cNvPr id="344" name="Google Shape;344;p53"/>
          <p:cNvPicPr preferRelativeResize="0"/>
          <p:nvPr/>
        </p:nvPicPr>
        <p:blipFill rotWithShape="1">
          <a:blip r:embed="rId3">
            <a:alphaModFix/>
          </a:blip>
          <a:srcRect b="29248" l="0" r="0" t="0"/>
          <a:stretch/>
        </p:blipFill>
        <p:spPr>
          <a:xfrm>
            <a:off x="1519850" y="2695700"/>
            <a:ext cx="6238601" cy="2019075"/>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4"/>
          <p:cNvSpPr txBox="1"/>
          <p:nvPr>
            <p:ph type="ctrTitle"/>
          </p:nvPr>
        </p:nvSpPr>
        <p:spPr>
          <a:xfrm>
            <a:off x="311708" y="2916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SzPts val="990"/>
              <a:buNone/>
            </a:pPr>
            <a:r>
              <a:rPr lang="en"/>
              <a:t>Machine learning y deep learning: Prophet </a:t>
            </a:r>
            <a:endParaRPr sz="4480"/>
          </a:p>
        </p:txBody>
      </p:sp>
      <p:sp>
        <p:nvSpPr>
          <p:cNvPr id="350" name="Google Shape;350;p54"/>
          <p:cNvSpPr txBox="1"/>
          <p:nvPr>
            <p:ph idx="1" type="subTitle"/>
          </p:nvPr>
        </p:nvSpPr>
        <p:spPr>
          <a:xfrm>
            <a:off x="247000" y="2473675"/>
            <a:ext cx="8520600" cy="549900"/>
          </a:xfrm>
          <a:prstGeom prst="rect">
            <a:avLst/>
          </a:prstGeom>
        </p:spPr>
        <p:txBody>
          <a:bodyPr anchorCtr="0" anchor="t" bIns="91425" lIns="91425" spcFirstLastPara="1" rIns="91425" wrap="square" tIns="91425">
            <a:normAutofit/>
          </a:bodyPr>
          <a:lstStyle/>
          <a:p>
            <a:pPr indent="0" lvl="0" marL="0" rtl="0" algn="ctr">
              <a:lnSpc>
                <a:spcPct val="90000"/>
              </a:lnSpc>
              <a:spcBef>
                <a:spcPts val="1000"/>
              </a:spcBef>
              <a:spcAft>
                <a:spcPts val="0"/>
              </a:spcAft>
              <a:buNone/>
            </a:pPr>
            <a:r>
              <a:rPr lang="en" sz="2400">
                <a:solidFill>
                  <a:schemeClr val="dk1"/>
                </a:solidFill>
              </a:rPr>
              <a:t>Rolando Gonzales Martinez, PhD</a:t>
            </a:r>
            <a:endParaRPr sz="2400">
              <a:solidFill>
                <a:schemeClr val="dk1"/>
              </a:solidFill>
            </a:endParaRPr>
          </a:p>
        </p:txBody>
      </p:sp>
      <p:sp>
        <p:nvSpPr>
          <p:cNvPr id="351" name="Google Shape;351;p54"/>
          <p:cNvSpPr txBox="1"/>
          <p:nvPr/>
        </p:nvSpPr>
        <p:spPr>
          <a:xfrm>
            <a:off x="2470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Fellow postdoctoral Marie Skłodowska-Curie</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Universidad de Groningen        (Países Bajos)</a:t>
            </a:r>
            <a:endParaRPr sz="1000"/>
          </a:p>
        </p:txBody>
      </p:sp>
      <p:sp>
        <p:nvSpPr>
          <p:cNvPr id="352" name="Google Shape;352;p54"/>
          <p:cNvSpPr txBox="1"/>
          <p:nvPr/>
        </p:nvSpPr>
        <p:spPr>
          <a:xfrm>
            <a:off x="46536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Investigador (researcher)</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Iniciativa de Pobreza y Desarrollo Humano de la Universidad de Oxford (UK)</a:t>
            </a:r>
            <a:endParaRPr sz="10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55"/>
          <p:cNvSpPr txBox="1"/>
          <p:nvPr>
            <p:ph type="title"/>
          </p:nvPr>
        </p:nvSpPr>
        <p:spPr>
          <a:xfrm>
            <a:off x="311700" y="17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Prophet</a:t>
            </a:r>
            <a:endParaRPr/>
          </a:p>
        </p:txBody>
      </p:sp>
      <p:sp>
        <p:nvSpPr>
          <p:cNvPr id="358" name="Google Shape;358;p55"/>
          <p:cNvSpPr txBox="1"/>
          <p:nvPr>
            <p:ph idx="1" type="body"/>
          </p:nvPr>
        </p:nvSpPr>
        <p:spPr>
          <a:xfrm>
            <a:off x="149125" y="863550"/>
            <a:ext cx="3735000" cy="3416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Char char="●"/>
            </a:pPr>
            <a:r>
              <a:rPr lang="en" sz="1500">
                <a:solidFill>
                  <a:schemeClr val="dk1"/>
                </a:solidFill>
              </a:rPr>
              <a:t>Propuesto por Taylor y Letham (2018)*, disponible en: </a:t>
            </a:r>
            <a:r>
              <a:rPr lang="en" sz="1500" u="sng">
                <a:solidFill>
                  <a:schemeClr val="dk1"/>
                </a:solidFill>
                <a:hlinkClick r:id="rId3">
                  <a:extLst>
                    <a:ext uri="{A12FA001-AC4F-418D-AE19-62706E023703}">
                      <ahyp:hlinkClr val="tx"/>
                    </a:ext>
                  </a:extLst>
                </a:hlinkClick>
              </a:rPr>
              <a:t>https://github.com/facebook/prophet</a:t>
            </a:r>
            <a:endParaRPr sz="1500">
              <a:solidFill>
                <a:schemeClr val="dk1"/>
              </a:solidFill>
            </a:endParaRPr>
          </a:p>
          <a:p>
            <a:pPr indent="-323850" lvl="0" marL="457200" rtl="0" algn="l">
              <a:spcBef>
                <a:spcPts val="1000"/>
              </a:spcBef>
              <a:spcAft>
                <a:spcPts val="0"/>
              </a:spcAft>
              <a:buClr>
                <a:schemeClr val="dk1"/>
              </a:buClr>
              <a:buSzPts val="1500"/>
              <a:buChar char="●"/>
            </a:pPr>
            <a:r>
              <a:rPr lang="en" sz="1500">
                <a:solidFill>
                  <a:schemeClr val="dk1"/>
                </a:solidFill>
              </a:rPr>
              <a:t>Descompone una serie de tiempo en un componente de crecimiento de tendencia (g) un componente estacional (s), un </a:t>
            </a:r>
            <a:r>
              <a:rPr lang="en" sz="1500">
                <a:solidFill>
                  <a:schemeClr val="dk1"/>
                </a:solidFill>
              </a:rPr>
              <a:t>componente</a:t>
            </a:r>
            <a:r>
              <a:rPr lang="en" sz="1500">
                <a:solidFill>
                  <a:schemeClr val="dk1"/>
                </a:solidFill>
              </a:rPr>
              <a:t> de dias festivos (h) y un termino de error (e).</a:t>
            </a:r>
            <a:endParaRPr sz="1500">
              <a:solidFill>
                <a:schemeClr val="dk1"/>
              </a:solidFill>
            </a:endParaRPr>
          </a:p>
          <a:p>
            <a:pPr indent="-323850" lvl="0" marL="457200" rtl="0" algn="l">
              <a:spcBef>
                <a:spcPts val="1000"/>
              </a:spcBef>
              <a:spcAft>
                <a:spcPts val="1000"/>
              </a:spcAft>
              <a:buClr>
                <a:schemeClr val="dk1"/>
              </a:buClr>
              <a:buSzPts val="1500"/>
              <a:buChar char="●"/>
            </a:pPr>
            <a:r>
              <a:rPr lang="en" sz="1500">
                <a:solidFill>
                  <a:schemeClr val="dk1"/>
                </a:solidFill>
              </a:rPr>
              <a:t>El componente de tendencia (g) se modeliza como un crecimiento lineal o como un crecimiento no-lineal </a:t>
            </a:r>
            <a:endParaRPr sz="1500">
              <a:solidFill>
                <a:schemeClr val="dk1"/>
              </a:solidFill>
            </a:endParaRPr>
          </a:p>
        </p:txBody>
      </p:sp>
      <p:pic>
        <p:nvPicPr>
          <p:cNvPr id="359" name="Google Shape;359;p55"/>
          <p:cNvPicPr preferRelativeResize="0"/>
          <p:nvPr/>
        </p:nvPicPr>
        <p:blipFill>
          <a:blip r:embed="rId4">
            <a:alphaModFix/>
          </a:blip>
          <a:stretch>
            <a:fillRect/>
          </a:stretch>
        </p:blipFill>
        <p:spPr>
          <a:xfrm>
            <a:off x="3884125" y="863550"/>
            <a:ext cx="5259999" cy="3875399"/>
          </a:xfrm>
          <a:prstGeom prst="rect">
            <a:avLst/>
          </a:prstGeom>
          <a:noFill/>
          <a:ln>
            <a:noFill/>
          </a:ln>
        </p:spPr>
      </p:pic>
      <p:sp>
        <p:nvSpPr>
          <p:cNvPr id="360" name="Google Shape;360;p55"/>
          <p:cNvSpPr txBox="1"/>
          <p:nvPr/>
        </p:nvSpPr>
        <p:spPr>
          <a:xfrm>
            <a:off x="311700" y="4439500"/>
            <a:ext cx="3000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rPr>
              <a:t>(*) </a:t>
            </a:r>
            <a:r>
              <a:rPr lang="en" sz="1000">
                <a:solidFill>
                  <a:schemeClr val="dk1"/>
                </a:solidFill>
              </a:rPr>
              <a:t>Taylor, S. J., &amp; Letham, B. (2018). Forecasting at scale. The American Statistician, 72(1), 37-45.</a:t>
            </a:r>
            <a:endParaRPr sz="10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6"/>
          <p:cNvSpPr txBox="1"/>
          <p:nvPr>
            <p:ph type="title"/>
          </p:nvPr>
        </p:nvSpPr>
        <p:spPr>
          <a:xfrm>
            <a:off x="311700" y="17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Prophet</a:t>
            </a:r>
            <a:endParaRPr/>
          </a:p>
        </p:txBody>
      </p:sp>
      <p:sp>
        <p:nvSpPr>
          <p:cNvPr id="366" name="Google Shape;366;p56"/>
          <p:cNvSpPr txBox="1"/>
          <p:nvPr>
            <p:ph idx="1" type="body"/>
          </p:nvPr>
        </p:nvSpPr>
        <p:spPr>
          <a:xfrm>
            <a:off x="149125" y="863550"/>
            <a:ext cx="3735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rPr>
              <a:t>La estacionalidad se modela utilizando una suma de funciones de Fourier (del dominio de tiempo al dominio de frecuencia a </a:t>
            </a:r>
            <a:r>
              <a:rPr lang="en" sz="1500">
                <a:solidFill>
                  <a:schemeClr val="dk1"/>
                </a:solidFill>
              </a:rPr>
              <a:t>través</a:t>
            </a:r>
            <a:r>
              <a:rPr lang="en" sz="1500">
                <a:solidFill>
                  <a:schemeClr val="dk1"/>
                </a:solidFill>
              </a:rPr>
              <a:t> de sumas de funciones seno y coseno):</a:t>
            </a:r>
            <a:endParaRPr sz="1500">
              <a:solidFill>
                <a:schemeClr val="dk1"/>
              </a:solidFill>
            </a:endParaRPr>
          </a:p>
          <a:p>
            <a:pPr indent="-323850" lvl="0" marL="457200" rtl="0" algn="l">
              <a:spcBef>
                <a:spcPts val="1000"/>
              </a:spcBef>
              <a:spcAft>
                <a:spcPts val="0"/>
              </a:spcAft>
              <a:buClr>
                <a:schemeClr val="dk1"/>
              </a:buClr>
              <a:buSzPts val="1500"/>
              <a:buChar char="●"/>
            </a:pPr>
            <a:r>
              <a:rPr i="1" lang="en" sz="1500">
                <a:solidFill>
                  <a:schemeClr val="dk1"/>
                </a:solidFill>
              </a:rPr>
              <a:t>P </a:t>
            </a:r>
            <a:r>
              <a:rPr lang="en" sz="1500">
                <a:solidFill>
                  <a:schemeClr val="dk1"/>
                </a:solidFill>
              </a:rPr>
              <a:t>es el período de la estacionalidad (por ejemplo, 365.25 para anual)</a:t>
            </a:r>
            <a:endParaRPr sz="1500">
              <a:solidFill>
                <a:schemeClr val="dk1"/>
              </a:solidFill>
            </a:endParaRPr>
          </a:p>
          <a:p>
            <a:pPr indent="-323850" lvl="0" marL="457200" rtl="0" algn="l">
              <a:spcBef>
                <a:spcPts val="1000"/>
              </a:spcBef>
              <a:spcAft>
                <a:spcPts val="0"/>
              </a:spcAft>
              <a:buClr>
                <a:schemeClr val="dk1"/>
              </a:buClr>
              <a:buSzPts val="1500"/>
              <a:buChar char="●"/>
            </a:pPr>
            <a:r>
              <a:rPr i="1" lang="en" sz="1500">
                <a:solidFill>
                  <a:schemeClr val="dk1"/>
                </a:solidFill>
              </a:rPr>
              <a:t>n </a:t>
            </a:r>
            <a:r>
              <a:rPr lang="en" sz="1500">
                <a:solidFill>
                  <a:schemeClr val="dk1"/>
                </a:solidFill>
              </a:rPr>
              <a:t>es el número de términos de Fourier (número de ondas sinusoidales)</a:t>
            </a:r>
            <a:endParaRPr sz="1500">
              <a:solidFill>
                <a:schemeClr val="dk1"/>
              </a:solidFill>
            </a:endParaRPr>
          </a:p>
          <a:p>
            <a:pPr indent="-323850" lvl="0" marL="457200" rtl="0" algn="l">
              <a:spcBef>
                <a:spcPts val="1000"/>
              </a:spcBef>
              <a:spcAft>
                <a:spcPts val="1000"/>
              </a:spcAft>
              <a:buClr>
                <a:schemeClr val="dk1"/>
              </a:buClr>
              <a:buSzPts val="1500"/>
              <a:buChar char="●"/>
            </a:pPr>
            <a:r>
              <a:rPr i="1" lang="en" sz="1500">
                <a:solidFill>
                  <a:schemeClr val="dk1"/>
                </a:solidFill>
              </a:rPr>
              <a:t>a </a:t>
            </a:r>
            <a:r>
              <a:rPr lang="en" sz="1500">
                <a:solidFill>
                  <a:schemeClr val="dk1"/>
                </a:solidFill>
              </a:rPr>
              <a:t>y</a:t>
            </a:r>
            <a:r>
              <a:rPr i="1" lang="en" sz="1500">
                <a:solidFill>
                  <a:schemeClr val="dk1"/>
                </a:solidFill>
              </a:rPr>
              <a:t> b​ </a:t>
            </a:r>
            <a:r>
              <a:rPr lang="en" sz="1500">
                <a:solidFill>
                  <a:schemeClr val="dk1"/>
                </a:solidFill>
              </a:rPr>
              <a:t>son los coeficientes que ajustan la amplitud de las ondulaciones seno y coseno</a:t>
            </a:r>
            <a:endParaRPr sz="1500">
              <a:solidFill>
                <a:schemeClr val="dk1"/>
              </a:solidFill>
            </a:endParaRPr>
          </a:p>
        </p:txBody>
      </p:sp>
      <p:pic>
        <p:nvPicPr>
          <p:cNvPr id="367" name="Google Shape;367;p56"/>
          <p:cNvPicPr preferRelativeResize="0"/>
          <p:nvPr/>
        </p:nvPicPr>
        <p:blipFill>
          <a:blip r:embed="rId3">
            <a:alphaModFix/>
          </a:blip>
          <a:stretch>
            <a:fillRect/>
          </a:stretch>
        </p:blipFill>
        <p:spPr>
          <a:xfrm>
            <a:off x="3884125" y="863550"/>
            <a:ext cx="5259999" cy="3875399"/>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7"/>
          <p:cNvSpPr txBox="1"/>
          <p:nvPr>
            <p:ph type="title"/>
          </p:nvPr>
        </p:nvSpPr>
        <p:spPr>
          <a:xfrm>
            <a:off x="311700" y="17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Prophet</a:t>
            </a:r>
            <a:endParaRPr/>
          </a:p>
        </p:txBody>
      </p:sp>
      <p:sp>
        <p:nvSpPr>
          <p:cNvPr id="373" name="Google Shape;373;p57"/>
          <p:cNvSpPr txBox="1"/>
          <p:nvPr>
            <p:ph idx="1" type="body"/>
          </p:nvPr>
        </p:nvSpPr>
        <p:spPr>
          <a:xfrm>
            <a:off x="149125" y="863550"/>
            <a:ext cx="3735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rPr>
              <a:t>En el componente de tendencia:</a:t>
            </a:r>
            <a:endParaRPr sz="1500">
              <a:solidFill>
                <a:schemeClr val="dk1"/>
              </a:solidFill>
            </a:endParaRPr>
          </a:p>
          <a:p>
            <a:pPr indent="-323850" lvl="0" marL="457200" rtl="0" algn="l">
              <a:spcBef>
                <a:spcPts val="1000"/>
              </a:spcBef>
              <a:spcAft>
                <a:spcPts val="0"/>
              </a:spcAft>
              <a:buClr>
                <a:schemeClr val="dk1"/>
              </a:buClr>
              <a:buSzPts val="1500"/>
              <a:buChar char="●"/>
            </a:pPr>
            <a:r>
              <a:rPr i="1" lang="en" sz="1500">
                <a:solidFill>
                  <a:schemeClr val="dk1"/>
                </a:solidFill>
              </a:rPr>
              <a:t>k</a:t>
            </a:r>
            <a:r>
              <a:rPr lang="en" sz="1500">
                <a:solidFill>
                  <a:schemeClr val="dk1"/>
                </a:solidFill>
              </a:rPr>
              <a:t> es la tasa de crecimiento inicial.</a:t>
            </a:r>
            <a:endParaRPr sz="1500">
              <a:solidFill>
                <a:schemeClr val="dk1"/>
              </a:solidFill>
            </a:endParaRPr>
          </a:p>
          <a:p>
            <a:pPr indent="-323850" lvl="0" marL="457200" rtl="0" algn="l">
              <a:spcBef>
                <a:spcPts val="1000"/>
              </a:spcBef>
              <a:spcAft>
                <a:spcPts val="0"/>
              </a:spcAft>
              <a:buClr>
                <a:schemeClr val="dk1"/>
              </a:buClr>
              <a:buSzPts val="1500"/>
              <a:buChar char="●"/>
            </a:pPr>
            <a:r>
              <a:rPr i="1" lang="en" sz="1500">
                <a:solidFill>
                  <a:schemeClr val="dk1"/>
                </a:solidFill>
              </a:rPr>
              <a:t>m</a:t>
            </a:r>
            <a:r>
              <a:rPr lang="en" sz="1500">
                <a:solidFill>
                  <a:schemeClr val="dk1"/>
                </a:solidFill>
              </a:rPr>
              <a:t> es el desplazamiento en el tiempo inicial.</a:t>
            </a:r>
            <a:endParaRPr sz="1500">
              <a:solidFill>
                <a:schemeClr val="dk1"/>
              </a:solidFill>
            </a:endParaRPr>
          </a:p>
          <a:p>
            <a:pPr indent="-323850" lvl="0" marL="457200" rtl="0" algn="l">
              <a:spcBef>
                <a:spcPts val="1000"/>
              </a:spcBef>
              <a:spcAft>
                <a:spcPts val="0"/>
              </a:spcAft>
              <a:buClr>
                <a:schemeClr val="dk1"/>
              </a:buClr>
              <a:buSzPts val="1500"/>
              <a:buChar char="●"/>
            </a:pPr>
            <a:r>
              <a:rPr i="1" lang="en" sz="1500">
                <a:solidFill>
                  <a:schemeClr val="dk1"/>
                </a:solidFill>
              </a:rPr>
              <a:t>δ</a:t>
            </a:r>
            <a:r>
              <a:rPr lang="en" sz="1500">
                <a:solidFill>
                  <a:schemeClr val="dk1"/>
                </a:solidFill>
              </a:rPr>
              <a:t>​ son los cambio en la tasa de crecimiento en los puntos de inflexión.</a:t>
            </a:r>
            <a:endParaRPr sz="1500">
              <a:solidFill>
                <a:schemeClr val="dk1"/>
              </a:solidFill>
            </a:endParaRPr>
          </a:p>
          <a:p>
            <a:pPr indent="-323850" lvl="0" marL="457200" rtl="0" algn="l">
              <a:spcBef>
                <a:spcPts val="1000"/>
              </a:spcBef>
              <a:spcAft>
                <a:spcPts val="0"/>
              </a:spcAft>
              <a:buClr>
                <a:schemeClr val="dk1"/>
              </a:buClr>
              <a:buSzPts val="1500"/>
              <a:buChar char="●"/>
            </a:pPr>
            <a:r>
              <a:rPr i="1" lang="en" sz="1500">
                <a:solidFill>
                  <a:schemeClr val="dk1"/>
                </a:solidFill>
              </a:rPr>
              <a:t>γ</a:t>
            </a:r>
            <a:r>
              <a:rPr lang="en" sz="1500">
                <a:solidFill>
                  <a:schemeClr val="dk1"/>
                </a:solidFill>
              </a:rPr>
              <a:t> es el cambio en el intercepto en los puntos de inflexión.</a:t>
            </a:r>
            <a:endParaRPr sz="1500">
              <a:solidFill>
                <a:schemeClr val="dk1"/>
              </a:solidFill>
            </a:endParaRPr>
          </a:p>
          <a:p>
            <a:pPr indent="-323850" lvl="0" marL="457200" rtl="0" algn="l">
              <a:spcBef>
                <a:spcPts val="1000"/>
              </a:spcBef>
              <a:spcAft>
                <a:spcPts val="1000"/>
              </a:spcAft>
              <a:buClr>
                <a:schemeClr val="dk1"/>
              </a:buClr>
              <a:buSzPts val="1500"/>
              <a:buChar char="●"/>
            </a:pPr>
            <a:r>
              <a:rPr i="1" lang="en" sz="1500">
                <a:solidFill>
                  <a:schemeClr val="dk1"/>
                </a:solidFill>
              </a:rPr>
              <a:t>a</a:t>
            </a:r>
            <a:r>
              <a:rPr lang="en" sz="1500">
                <a:solidFill>
                  <a:schemeClr val="dk1"/>
                </a:solidFill>
              </a:rPr>
              <a:t>​ es una función indicadora que activa los cambios en los puntos de inflexión</a:t>
            </a:r>
            <a:endParaRPr sz="1500">
              <a:solidFill>
                <a:schemeClr val="dk1"/>
              </a:solidFill>
            </a:endParaRPr>
          </a:p>
        </p:txBody>
      </p:sp>
      <p:pic>
        <p:nvPicPr>
          <p:cNvPr id="374" name="Google Shape;374;p57"/>
          <p:cNvPicPr preferRelativeResize="0"/>
          <p:nvPr/>
        </p:nvPicPr>
        <p:blipFill>
          <a:blip r:embed="rId3">
            <a:alphaModFix/>
          </a:blip>
          <a:stretch>
            <a:fillRect/>
          </a:stretch>
        </p:blipFill>
        <p:spPr>
          <a:xfrm>
            <a:off x="3884125" y="863550"/>
            <a:ext cx="5259999" cy="3875399"/>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8"/>
          <p:cNvSpPr txBox="1"/>
          <p:nvPr>
            <p:ph type="title"/>
          </p:nvPr>
        </p:nvSpPr>
        <p:spPr>
          <a:xfrm>
            <a:off x="311700" y="176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Prophet</a:t>
            </a:r>
            <a:endParaRPr/>
          </a:p>
        </p:txBody>
      </p:sp>
      <p:sp>
        <p:nvSpPr>
          <p:cNvPr id="380" name="Google Shape;380;p58"/>
          <p:cNvSpPr txBox="1"/>
          <p:nvPr>
            <p:ph idx="1" type="body"/>
          </p:nvPr>
        </p:nvSpPr>
        <p:spPr>
          <a:xfrm>
            <a:off x="149125" y="863550"/>
            <a:ext cx="3735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rPr>
              <a:t>Los dias festivos (holidays, h) se ajustan con funciones indicadoras (dummy):</a:t>
            </a:r>
            <a:endParaRPr sz="1500">
              <a:solidFill>
                <a:schemeClr val="dk1"/>
              </a:solidFill>
            </a:endParaRPr>
          </a:p>
          <a:p>
            <a:pPr indent="-323850" lvl="0" marL="457200" rtl="0" algn="l">
              <a:spcBef>
                <a:spcPts val="1000"/>
              </a:spcBef>
              <a:spcAft>
                <a:spcPts val="0"/>
              </a:spcAft>
              <a:buClr>
                <a:schemeClr val="dk1"/>
              </a:buClr>
              <a:buSzPts val="1500"/>
              <a:buChar char="●"/>
            </a:pPr>
            <a:r>
              <a:rPr i="1" lang="en" sz="1500">
                <a:solidFill>
                  <a:schemeClr val="dk1"/>
                </a:solidFill>
              </a:rPr>
              <a:t>L</a:t>
            </a:r>
            <a:r>
              <a:rPr lang="en" sz="1500">
                <a:solidFill>
                  <a:schemeClr val="dk1"/>
                </a:solidFill>
              </a:rPr>
              <a:t> es el número de días festivos o eventos especiales</a:t>
            </a:r>
            <a:endParaRPr sz="1500">
              <a:solidFill>
                <a:schemeClr val="dk1"/>
              </a:solidFill>
            </a:endParaRPr>
          </a:p>
          <a:p>
            <a:pPr indent="-323850" lvl="0" marL="457200" rtl="0" algn="l">
              <a:spcBef>
                <a:spcPts val="1000"/>
              </a:spcBef>
              <a:spcAft>
                <a:spcPts val="0"/>
              </a:spcAft>
              <a:buClr>
                <a:schemeClr val="dk1"/>
              </a:buClr>
              <a:buSzPts val="1500"/>
              <a:buChar char="●"/>
            </a:pPr>
            <a:r>
              <a:rPr i="1" lang="en" sz="1500">
                <a:solidFill>
                  <a:schemeClr val="dk1"/>
                </a:solidFill>
              </a:rPr>
              <a:t>κ</a:t>
            </a:r>
            <a:r>
              <a:rPr lang="en" sz="1500">
                <a:solidFill>
                  <a:schemeClr val="dk1"/>
                </a:solidFill>
              </a:rPr>
              <a:t> es el impacto del día festivo iii en la serie</a:t>
            </a:r>
            <a:endParaRPr sz="1500">
              <a:solidFill>
                <a:schemeClr val="dk1"/>
              </a:solidFill>
            </a:endParaRPr>
          </a:p>
          <a:p>
            <a:pPr indent="-323850" lvl="0" marL="457200" rtl="0" algn="l">
              <a:spcBef>
                <a:spcPts val="1000"/>
              </a:spcBef>
              <a:spcAft>
                <a:spcPts val="0"/>
              </a:spcAft>
              <a:buClr>
                <a:schemeClr val="dk1"/>
              </a:buClr>
              <a:buSzPts val="1500"/>
              <a:buChar char="●"/>
            </a:pPr>
            <a:r>
              <a:rPr i="1" lang="en" sz="1500">
                <a:solidFill>
                  <a:schemeClr val="dk1"/>
                </a:solidFill>
              </a:rPr>
              <a:t>D</a:t>
            </a:r>
            <a:r>
              <a:rPr lang="en" sz="1500">
                <a:solidFill>
                  <a:schemeClr val="dk1"/>
                </a:solidFill>
              </a:rPr>
              <a:t> es una función indicadora que es 1 si el día festivo i ocurre en t, y 0 en otros casos</a:t>
            </a:r>
            <a:endParaRPr sz="1500">
              <a:solidFill>
                <a:schemeClr val="dk1"/>
              </a:solidFill>
            </a:endParaRPr>
          </a:p>
          <a:p>
            <a:pPr indent="0" lvl="0" marL="0" rtl="0" algn="l">
              <a:spcBef>
                <a:spcPts val="1000"/>
              </a:spcBef>
              <a:spcAft>
                <a:spcPts val="1000"/>
              </a:spcAft>
              <a:buNone/>
            </a:pPr>
            <a:r>
              <a:rPr lang="en" sz="1500">
                <a:solidFill>
                  <a:schemeClr val="dk1"/>
                </a:solidFill>
              </a:rPr>
              <a:t>Prophet se optimiza incluyendo un término de regularización L2</a:t>
            </a:r>
            <a:endParaRPr sz="1500">
              <a:solidFill>
                <a:schemeClr val="dk1"/>
              </a:solidFill>
            </a:endParaRPr>
          </a:p>
        </p:txBody>
      </p:sp>
      <p:pic>
        <p:nvPicPr>
          <p:cNvPr id="381" name="Google Shape;381;p58"/>
          <p:cNvPicPr preferRelativeResize="0"/>
          <p:nvPr/>
        </p:nvPicPr>
        <p:blipFill>
          <a:blip r:embed="rId3">
            <a:alphaModFix/>
          </a:blip>
          <a:stretch>
            <a:fillRect/>
          </a:stretch>
        </p:blipFill>
        <p:spPr>
          <a:xfrm>
            <a:off x="3884125" y="863550"/>
            <a:ext cx="5259999" cy="3875399"/>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59"/>
          <p:cNvSpPr txBox="1"/>
          <p:nvPr>
            <p:ph type="title"/>
          </p:nvPr>
        </p:nvSpPr>
        <p:spPr>
          <a:xfrm>
            <a:off x="311700" y="207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Laboratorios</a:t>
            </a:r>
            <a:endParaRPr/>
          </a:p>
        </p:txBody>
      </p:sp>
      <p:sp>
        <p:nvSpPr>
          <p:cNvPr id="387" name="Google Shape;387;p59"/>
          <p:cNvSpPr txBox="1"/>
          <p:nvPr>
            <p:ph idx="1" type="body"/>
          </p:nvPr>
        </p:nvSpPr>
        <p:spPr>
          <a:xfrm>
            <a:off x="311700" y="863725"/>
            <a:ext cx="8520600" cy="3996000"/>
          </a:xfrm>
          <a:prstGeom prst="rect">
            <a:avLst/>
          </a:prstGeom>
        </p:spPr>
        <p:txBody>
          <a:bodyPr anchorCtr="0" anchor="t" bIns="91425" lIns="91425" spcFirstLastPara="1" rIns="91425" wrap="square" tIns="91425">
            <a:normAutofit fontScale="85000" lnSpcReduction="10000"/>
          </a:bodyPr>
          <a:lstStyle/>
          <a:p>
            <a:pPr indent="-325755" lvl="0" marL="457200" rtl="0" algn="l">
              <a:spcBef>
                <a:spcPts val="0"/>
              </a:spcBef>
              <a:spcAft>
                <a:spcPts val="0"/>
              </a:spcAft>
              <a:buClr>
                <a:schemeClr val="dk1"/>
              </a:buClr>
              <a:buSzPct val="100000"/>
              <a:buChar char="●"/>
            </a:pPr>
            <a:r>
              <a:rPr lang="en">
                <a:solidFill>
                  <a:schemeClr val="dk1"/>
                </a:solidFill>
              </a:rPr>
              <a:t>AIMLDL_0301.ipynb: </a:t>
            </a:r>
            <a:r>
              <a:rPr lang="en">
                <a:solidFill>
                  <a:schemeClr val="dk1"/>
                </a:solidFill>
              </a:rPr>
              <a:t>árboles</a:t>
            </a:r>
            <a:r>
              <a:rPr lang="en">
                <a:solidFill>
                  <a:schemeClr val="dk1"/>
                </a:solidFill>
              </a:rPr>
              <a:t> de </a:t>
            </a:r>
            <a:r>
              <a:rPr lang="en">
                <a:solidFill>
                  <a:schemeClr val="dk1"/>
                </a:solidFill>
              </a:rPr>
              <a:t>decisión</a:t>
            </a:r>
            <a:r>
              <a:rPr lang="en">
                <a:solidFill>
                  <a:schemeClr val="dk1"/>
                </a:solidFill>
              </a:rPr>
              <a:t> y bosques aleatorios aplicados al </a:t>
            </a:r>
            <a:r>
              <a:rPr lang="en">
                <a:solidFill>
                  <a:schemeClr val="dk1"/>
                </a:solidFill>
              </a:rPr>
              <a:t>análisis</a:t>
            </a:r>
            <a:r>
              <a:rPr lang="en">
                <a:solidFill>
                  <a:schemeClr val="dk1"/>
                </a:solidFill>
              </a:rPr>
              <a:t> de enfermedades cardiacas.</a:t>
            </a:r>
            <a:endParaRPr>
              <a:solidFill>
                <a:schemeClr val="dk1"/>
              </a:solidFill>
            </a:endParaRPr>
          </a:p>
          <a:p>
            <a:pPr indent="-325755" lvl="0" marL="457200" rtl="0" algn="l">
              <a:spcBef>
                <a:spcPts val="1000"/>
              </a:spcBef>
              <a:spcAft>
                <a:spcPts val="0"/>
              </a:spcAft>
              <a:buClr>
                <a:schemeClr val="dk1"/>
              </a:buClr>
              <a:buSzPct val="100000"/>
              <a:buChar char="●"/>
            </a:pPr>
            <a:r>
              <a:rPr lang="en">
                <a:solidFill>
                  <a:schemeClr val="dk1"/>
                </a:solidFill>
              </a:rPr>
              <a:t>AIMLDL_0302.ipynb: bosques de aislamiento, local outlier factors y tratamiento de datos</a:t>
            </a:r>
            <a:endParaRPr>
              <a:solidFill>
                <a:schemeClr val="dk1"/>
              </a:solidFill>
            </a:endParaRPr>
          </a:p>
          <a:p>
            <a:pPr indent="-325755" lvl="0" marL="457200" rtl="0" algn="l">
              <a:spcBef>
                <a:spcPts val="1000"/>
              </a:spcBef>
              <a:spcAft>
                <a:spcPts val="0"/>
              </a:spcAft>
              <a:buClr>
                <a:schemeClr val="dk1"/>
              </a:buClr>
              <a:buSzPct val="100000"/>
              <a:buChar char="●"/>
            </a:pPr>
            <a:r>
              <a:rPr lang="en">
                <a:solidFill>
                  <a:schemeClr val="dk1"/>
                </a:solidFill>
              </a:rPr>
              <a:t>AIMLDL_0303.ipynb: máquinas de soporte vectorial, el truco kernel y máquinas de soporte vectorial suaves. </a:t>
            </a:r>
            <a:endParaRPr>
              <a:solidFill>
                <a:schemeClr val="dk1"/>
              </a:solidFill>
            </a:endParaRPr>
          </a:p>
          <a:p>
            <a:pPr indent="-325755" lvl="0" marL="457200" rtl="0" algn="l">
              <a:spcBef>
                <a:spcPts val="1000"/>
              </a:spcBef>
              <a:spcAft>
                <a:spcPts val="0"/>
              </a:spcAft>
              <a:buClr>
                <a:schemeClr val="dk1"/>
              </a:buClr>
              <a:buSzPct val="100000"/>
              <a:buChar char="●"/>
            </a:pPr>
            <a:r>
              <a:rPr lang="en">
                <a:solidFill>
                  <a:schemeClr val="dk1"/>
                </a:solidFill>
              </a:rPr>
              <a:t>AIMLDL_0304.ipynb: máquinas de soporte vectorial y máquinas de soporte vectorial suaves aplicadas al análisis de enfermedades cardiacas.</a:t>
            </a:r>
            <a:endParaRPr>
              <a:solidFill>
                <a:schemeClr val="dk1"/>
              </a:solidFill>
            </a:endParaRPr>
          </a:p>
          <a:p>
            <a:pPr indent="-325755" lvl="0" marL="457200" rtl="0" algn="l">
              <a:spcBef>
                <a:spcPts val="1000"/>
              </a:spcBef>
              <a:spcAft>
                <a:spcPts val="0"/>
              </a:spcAft>
              <a:buClr>
                <a:schemeClr val="dk1"/>
              </a:buClr>
              <a:buSzPct val="100000"/>
              <a:buChar char="●"/>
            </a:pPr>
            <a:r>
              <a:rPr lang="en">
                <a:solidFill>
                  <a:schemeClr val="dk1"/>
                </a:solidFill>
              </a:rPr>
              <a:t>AIMLDL_0305.ipynb: Estimación y comparación de múltiples modelos de machine learning: máquinas de soporte vectorial, bosques aleatorios, ridge, LASSO, redes elasticas, Bayesian ridge, XGBoost</a:t>
            </a:r>
            <a:endParaRPr>
              <a:solidFill>
                <a:schemeClr val="dk1"/>
              </a:solidFill>
            </a:endParaRPr>
          </a:p>
          <a:p>
            <a:pPr indent="-325755" lvl="0" marL="457200" rtl="0" algn="l">
              <a:spcBef>
                <a:spcPts val="1000"/>
              </a:spcBef>
              <a:spcAft>
                <a:spcPts val="0"/>
              </a:spcAft>
              <a:buClr>
                <a:schemeClr val="dk1"/>
              </a:buClr>
              <a:buSzPct val="100000"/>
              <a:buChar char="●"/>
            </a:pPr>
            <a:r>
              <a:rPr lang="en">
                <a:solidFill>
                  <a:schemeClr val="dk1"/>
                </a:solidFill>
              </a:rPr>
              <a:t>AIMLDL_0306.ipynb: Feature selection con Boruta y SHAP</a:t>
            </a:r>
            <a:endParaRPr>
              <a:solidFill>
                <a:schemeClr val="dk1"/>
              </a:solidFill>
            </a:endParaRPr>
          </a:p>
          <a:p>
            <a:pPr indent="-325755" lvl="0" marL="457200" rtl="0" algn="l">
              <a:spcBef>
                <a:spcPts val="1000"/>
              </a:spcBef>
              <a:spcAft>
                <a:spcPts val="1000"/>
              </a:spcAft>
              <a:buClr>
                <a:schemeClr val="dk1"/>
              </a:buClr>
              <a:buSzPct val="100000"/>
              <a:buChar char="●"/>
            </a:pPr>
            <a:r>
              <a:rPr lang="en">
                <a:solidFill>
                  <a:schemeClr val="dk1"/>
                </a:solidFill>
              </a:rPr>
              <a:t>AIMLDL_0301.R: Pronóstico de precios del BitCoin con Prophet</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Preprocesamiento de datos: </a:t>
            </a:r>
            <a:r>
              <a:rPr lang="en"/>
              <a:t>detección, limpieza y tratamiento de datos</a:t>
            </a:r>
            <a:endParaRPr/>
          </a:p>
        </p:txBody>
      </p:sp>
      <p:sp>
        <p:nvSpPr>
          <p:cNvPr id="82" name="Google Shape;82;p17"/>
          <p:cNvSpPr txBox="1"/>
          <p:nvPr>
            <p:ph idx="1" type="body"/>
          </p:nvPr>
        </p:nvSpPr>
        <p:spPr>
          <a:xfrm>
            <a:off x="311700" y="1136500"/>
            <a:ext cx="4397100" cy="4007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8">
                <a:solidFill>
                  <a:schemeClr val="dk1"/>
                </a:solidFill>
              </a:rPr>
              <a:t>Tratamiento</a:t>
            </a:r>
            <a:r>
              <a:rPr lang="en" sz="1908">
                <a:solidFill>
                  <a:schemeClr val="dk1"/>
                </a:solidFill>
              </a:rPr>
              <a:t> de outliers:</a:t>
            </a:r>
            <a:endParaRPr sz="1908">
              <a:solidFill>
                <a:schemeClr val="dk1"/>
              </a:solidFill>
            </a:endParaRPr>
          </a:p>
          <a:p>
            <a:pPr indent="-349765" lvl="0" marL="457200" rtl="0" algn="l">
              <a:spcBef>
                <a:spcPts val="1200"/>
              </a:spcBef>
              <a:spcAft>
                <a:spcPts val="0"/>
              </a:spcAft>
              <a:buClr>
                <a:schemeClr val="dk1"/>
              </a:buClr>
              <a:buSzPts val="1908"/>
              <a:buChar char="●"/>
            </a:pPr>
            <a:r>
              <a:rPr lang="en" sz="1908">
                <a:solidFill>
                  <a:schemeClr val="dk1"/>
                </a:solidFill>
              </a:rPr>
              <a:t>Eliminar los outliers (trimming)</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Transformar la variables</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Winsorizacion:  limitar los valores extremos a un percentil específico</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Imputación</a:t>
            </a:r>
            <a:r>
              <a:rPr lang="en" sz="1908">
                <a:solidFill>
                  <a:schemeClr val="dk1"/>
                </a:solidFill>
              </a:rPr>
              <a:t> con la tendencia central</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Utilizar modelos que sean robustos a outliers (RF, SVM)</a:t>
            </a:r>
            <a:endParaRPr sz="1908">
              <a:solidFill>
                <a:schemeClr val="dk1"/>
              </a:solidFill>
            </a:endParaRPr>
          </a:p>
        </p:txBody>
      </p:sp>
      <p:pic>
        <p:nvPicPr>
          <p:cNvPr id="83" name="Google Shape;83;p17"/>
          <p:cNvPicPr preferRelativeResize="0"/>
          <p:nvPr/>
        </p:nvPicPr>
        <p:blipFill>
          <a:blip r:embed="rId3">
            <a:alphaModFix/>
          </a:blip>
          <a:stretch>
            <a:fillRect/>
          </a:stretch>
        </p:blipFill>
        <p:spPr>
          <a:xfrm>
            <a:off x="4787050" y="1208225"/>
            <a:ext cx="4130400" cy="286783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Preprocesamiento de datos: </a:t>
            </a:r>
            <a:r>
              <a:rPr lang="en"/>
              <a:t>detección, limpieza y tratamiento de datos</a:t>
            </a:r>
            <a:endParaRPr/>
          </a:p>
        </p:txBody>
      </p:sp>
      <p:sp>
        <p:nvSpPr>
          <p:cNvPr id="89" name="Google Shape;89;p18"/>
          <p:cNvSpPr txBox="1"/>
          <p:nvPr>
            <p:ph idx="1" type="body"/>
          </p:nvPr>
        </p:nvSpPr>
        <p:spPr>
          <a:xfrm>
            <a:off x="311700" y="1136500"/>
            <a:ext cx="4012200" cy="375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8">
                <a:solidFill>
                  <a:schemeClr val="dk1"/>
                </a:solidFill>
              </a:rPr>
              <a:t>Transformaciones de datos:</a:t>
            </a:r>
            <a:endParaRPr sz="1908">
              <a:solidFill>
                <a:schemeClr val="dk1"/>
              </a:solidFill>
            </a:endParaRPr>
          </a:p>
          <a:p>
            <a:pPr indent="-349765" lvl="0" marL="457200" rtl="0" algn="l">
              <a:spcBef>
                <a:spcPts val="1200"/>
              </a:spcBef>
              <a:spcAft>
                <a:spcPts val="0"/>
              </a:spcAft>
              <a:buClr>
                <a:schemeClr val="dk1"/>
              </a:buClr>
              <a:buSzPts val="1908"/>
              <a:buChar char="●"/>
            </a:pPr>
            <a:r>
              <a:rPr lang="en" sz="1908">
                <a:solidFill>
                  <a:schemeClr val="dk1"/>
                </a:solidFill>
              </a:rPr>
              <a:t>Escalamiento min-max y </a:t>
            </a:r>
            <a:r>
              <a:rPr lang="en" sz="1908">
                <a:solidFill>
                  <a:schemeClr val="dk1"/>
                </a:solidFill>
              </a:rPr>
              <a:t>normalización</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Transformación</a:t>
            </a:r>
            <a:r>
              <a:rPr lang="en" sz="1908">
                <a:solidFill>
                  <a:schemeClr val="dk1"/>
                </a:solidFill>
              </a:rPr>
              <a:t> </a:t>
            </a:r>
            <a:r>
              <a:rPr lang="en" sz="1908">
                <a:solidFill>
                  <a:schemeClr val="dk1"/>
                </a:solidFill>
              </a:rPr>
              <a:t>logarítmica</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Transformación</a:t>
            </a:r>
            <a:r>
              <a:rPr lang="en" sz="1908">
                <a:solidFill>
                  <a:schemeClr val="dk1"/>
                </a:solidFill>
              </a:rPr>
              <a:t> de Box-Cox</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Binarización</a:t>
            </a:r>
            <a:r>
              <a:rPr lang="en" sz="1908">
                <a:solidFill>
                  <a:schemeClr val="dk1"/>
                </a:solidFill>
              </a:rPr>
              <a:t> de variables </a:t>
            </a:r>
            <a:r>
              <a:rPr lang="en" sz="1908">
                <a:solidFill>
                  <a:schemeClr val="dk1"/>
                </a:solidFill>
              </a:rPr>
              <a:t>categóricas</a:t>
            </a:r>
            <a:endParaRPr sz="1908">
              <a:solidFill>
                <a:schemeClr val="dk1"/>
              </a:solidFill>
            </a:endParaRPr>
          </a:p>
          <a:p>
            <a:pPr indent="-349765" lvl="0" marL="457200" rtl="0" algn="l">
              <a:spcBef>
                <a:spcPts val="0"/>
              </a:spcBef>
              <a:spcAft>
                <a:spcPts val="0"/>
              </a:spcAft>
              <a:buClr>
                <a:schemeClr val="dk1"/>
              </a:buClr>
              <a:buSzPts val="1908"/>
              <a:buChar char="●"/>
            </a:pPr>
            <a:r>
              <a:rPr lang="en" sz="1908">
                <a:solidFill>
                  <a:schemeClr val="dk1"/>
                </a:solidFill>
              </a:rPr>
              <a:t>Transformación</a:t>
            </a:r>
            <a:r>
              <a:rPr lang="en" sz="1908">
                <a:solidFill>
                  <a:schemeClr val="dk1"/>
                </a:solidFill>
              </a:rPr>
              <a:t> de variables </a:t>
            </a:r>
            <a:r>
              <a:rPr lang="en" sz="1908">
                <a:solidFill>
                  <a:schemeClr val="dk1"/>
                </a:solidFill>
              </a:rPr>
              <a:t>categóricas</a:t>
            </a:r>
            <a:r>
              <a:rPr lang="en" sz="1908">
                <a:solidFill>
                  <a:schemeClr val="dk1"/>
                </a:solidFill>
              </a:rPr>
              <a:t> y continuas en WoE</a:t>
            </a:r>
            <a:endParaRPr sz="1908">
              <a:solidFill>
                <a:schemeClr val="dk1"/>
              </a:solidFill>
            </a:endParaRPr>
          </a:p>
        </p:txBody>
      </p:sp>
      <p:pic>
        <p:nvPicPr>
          <p:cNvPr id="90" name="Google Shape;90;p18"/>
          <p:cNvPicPr preferRelativeResize="0"/>
          <p:nvPr/>
        </p:nvPicPr>
        <p:blipFill>
          <a:blip r:embed="rId3">
            <a:alphaModFix/>
          </a:blip>
          <a:stretch>
            <a:fillRect/>
          </a:stretch>
        </p:blipFill>
        <p:spPr>
          <a:xfrm>
            <a:off x="4323900" y="1050675"/>
            <a:ext cx="4508550" cy="367179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Preprocesamiento de datos: detección, limpieza y tratamiento de datos</a:t>
            </a:r>
            <a:endParaRPr/>
          </a:p>
        </p:txBody>
      </p:sp>
      <p:sp>
        <p:nvSpPr>
          <p:cNvPr id="96" name="Google Shape;96;p19"/>
          <p:cNvSpPr txBox="1"/>
          <p:nvPr>
            <p:ph idx="1" type="body"/>
          </p:nvPr>
        </p:nvSpPr>
        <p:spPr>
          <a:xfrm>
            <a:off x="311700" y="1136500"/>
            <a:ext cx="4934700" cy="3752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908">
                <a:solidFill>
                  <a:schemeClr val="dk1"/>
                </a:solidFill>
              </a:rPr>
              <a:t>Reducción</a:t>
            </a:r>
            <a:r>
              <a:rPr lang="en" sz="1908">
                <a:solidFill>
                  <a:schemeClr val="dk1"/>
                </a:solidFill>
              </a:rPr>
              <a:t> de la dimensionalidad</a:t>
            </a:r>
            <a:r>
              <a:rPr lang="en" sz="1908">
                <a:solidFill>
                  <a:schemeClr val="dk1"/>
                </a:solidFill>
              </a:rPr>
              <a:t>:</a:t>
            </a:r>
            <a:endParaRPr sz="1908">
              <a:solidFill>
                <a:schemeClr val="dk1"/>
              </a:solidFill>
            </a:endParaRPr>
          </a:p>
          <a:p>
            <a:pPr indent="-349765" lvl="0" marL="457200" rtl="0" algn="l">
              <a:spcBef>
                <a:spcPts val="1200"/>
              </a:spcBef>
              <a:spcAft>
                <a:spcPts val="0"/>
              </a:spcAft>
              <a:buClr>
                <a:schemeClr val="dk1"/>
              </a:buClr>
              <a:buSzPts val="1908"/>
              <a:buChar char="●"/>
            </a:pPr>
            <a:r>
              <a:rPr lang="en" sz="1908">
                <a:solidFill>
                  <a:schemeClr val="dk1"/>
                </a:solidFill>
              </a:rPr>
              <a:t>Reduce el ruido en los datos</a:t>
            </a:r>
            <a:endParaRPr sz="1908">
              <a:solidFill>
                <a:schemeClr val="dk1"/>
              </a:solidFill>
            </a:endParaRPr>
          </a:p>
          <a:p>
            <a:pPr indent="-349765" lvl="0" marL="457200" rtl="0" algn="l">
              <a:spcBef>
                <a:spcPts val="1000"/>
              </a:spcBef>
              <a:spcAft>
                <a:spcPts val="0"/>
              </a:spcAft>
              <a:buClr>
                <a:schemeClr val="dk1"/>
              </a:buClr>
              <a:buSzPts val="1908"/>
              <a:buChar char="●"/>
            </a:pPr>
            <a:r>
              <a:rPr lang="en" sz="1908">
                <a:solidFill>
                  <a:schemeClr val="dk1"/>
                </a:solidFill>
              </a:rPr>
              <a:t>Reduce la multicolinealidad (mejorando la </a:t>
            </a:r>
            <a:r>
              <a:rPr lang="en" sz="1908">
                <a:solidFill>
                  <a:schemeClr val="dk1"/>
                </a:solidFill>
              </a:rPr>
              <a:t>precisión</a:t>
            </a:r>
            <a:r>
              <a:rPr lang="en" sz="1908">
                <a:solidFill>
                  <a:schemeClr val="dk1"/>
                </a:solidFill>
              </a:rPr>
              <a:t>)</a:t>
            </a:r>
            <a:endParaRPr sz="1908">
              <a:solidFill>
                <a:schemeClr val="dk1"/>
              </a:solidFill>
            </a:endParaRPr>
          </a:p>
          <a:p>
            <a:pPr indent="-349765" lvl="0" marL="457200" rtl="0" algn="l">
              <a:spcBef>
                <a:spcPts val="1000"/>
              </a:spcBef>
              <a:spcAft>
                <a:spcPts val="0"/>
              </a:spcAft>
              <a:buClr>
                <a:schemeClr val="dk1"/>
              </a:buClr>
              <a:buSzPts val="1908"/>
              <a:buChar char="●"/>
            </a:pPr>
            <a:r>
              <a:rPr lang="en" sz="1908">
                <a:solidFill>
                  <a:schemeClr val="dk1"/>
                </a:solidFill>
              </a:rPr>
              <a:t>Reduce la complejidad computacional (acelera el entrenamiento)</a:t>
            </a:r>
            <a:endParaRPr sz="1908">
              <a:solidFill>
                <a:schemeClr val="dk1"/>
              </a:solidFill>
            </a:endParaRPr>
          </a:p>
          <a:p>
            <a:pPr indent="-349765" lvl="0" marL="457200" rtl="0" algn="l">
              <a:spcBef>
                <a:spcPts val="1000"/>
              </a:spcBef>
              <a:spcAft>
                <a:spcPts val="0"/>
              </a:spcAft>
              <a:buClr>
                <a:schemeClr val="dk1"/>
              </a:buClr>
              <a:buSzPts val="1908"/>
              <a:buChar char="●"/>
            </a:pPr>
            <a:r>
              <a:rPr lang="en" sz="1908">
                <a:solidFill>
                  <a:schemeClr val="dk1"/>
                </a:solidFill>
              </a:rPr>
              <a:t>Puede mejorar el </a:t>
            </a:r>
            <a:r>
              <a:rPr lang="en" sz="1908">
                <a:solidFill>
                  <a:schemeClr val="dk1"/>
                </a:solidFill>
              </a:rPr>
              <a:t>desempeño</a:t>
            </a:r>
            <a:r>
              <a:rPr lang="en" sz="1908">
                <a:solidFill>
                  <a:schemeClr val="dk1"/>
                </a:solidFill>
              </a:rPr>
              <a:t> de los modelos ML al eliminar caracteristicas (features) redundantes o irrelevantes.</a:t>
            </a:r>
            <a:endParaRPr sz="1908">
              <a:solidFill>
                <a:schemeClr val="dk1"/>
              </a:solidFill>
            </a:endParaRPr>
          </a:p>
          <a:p>
            <a:pPr indent="-349765" lvl="0" marL="457200" rtl="0" algn="l">
              <a:spcBef>
                <a:spcPts val="1000"/>
              </a:spcBef>
              <a:spcAft>
                <a:spcPts val="1000"/>
              </a:spcAft>
              <a:buClr>
                <a:schemeClr val="dk1"/>
              </a:buClr>
              <a:buSzPts val="1908"/>
              <a:buChar char="●"/>
            </a:pPr>
            <a:r>
              <a:rPr lang="en" sz="1908">
                <a:solidFill>
                  <a:schemeClr val="dk1"/>
                </a:solidFill>
              </a:rPr>
              <a:t>Facilita la </a:t>
            </a:r>
            <a:r>
              <a:rPr lang="en" sz="1908">
                <a:solidFill>
                  <a:schemeClr val="dk1"/>
                </a:solidFill>
              </a:rPr>
              <a:t>visualización</a:t>
            </a:r>
            <a:r>
              <a:rPr lang="en" sz="1908">
                <a:solidFill>
                  <a:schemeClr val="dk1"/>
                </a:solidFill>
              </a:rPr>
              <a:t> </a:t>
            </a:r>
            <a:endParaRPr sz="1908">
              <a:solidFill>
                <a:schemeClr val="dk1"/>
              </a:solidFill>
            </a:endParaRPr>
          </a:p>
        </p:txBody>
      </p:sp>
      <p:pic>
        <p:nvPicPr>
          <p:cNvPr id="97" name="Google Shape;97;p19"/>
          <p:cNvPicPr preferRelativeResize="0"/>
          <p:nvPr/>
        </p:nvPicPr>
        <p:blipFill>
          <a:blip r:embed="rId3">
            <a:alphaModFix/>
          </a:blip>
          <a:stretch>
            <a:fillRect/>
          </a:stretch>
        </p:blipFill>
        <p:spPr>
          <a:xfrm>
            <a:off x="5412325" y="1377450"/>
            <a:ext cx="3381375" cy="2266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ctrTitle"/>
          </p:nvPr>
        </p:nvSpPr>
        <p:spPr>
          <a:xfrm>
            <a:off x="311708" y="2916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SzPts val="990"/>
              <a:buNone/>
            </a:pPr>
            <a:r>
              <a:rPr lang="en"/>
              <a:t>Machine learning y deep learning: feature selection </a:t>
            </a:r>
            <a:endParaRPr sz="4480"/>
          </a:p>
        </p:txBody>
      </p:sp>
      <p:sp>
        <p:nvSpPr>
          <p:cNvPr id="103" name="Google Shape;103;p20"/>
          <p:cNvSpPr txBox="1"/>
          <p:nvPr>
            <p:ph idx="1" type="subTitle"/>
          </p:nvPr>
        </p:nvSpPr>
        <p:spPr>
          <a:xfrm>
            <a:off x="247000" y="2473675"/>
            <a:ext cx="8520600" cy="549900"/>
          </a:xfrm>
          <a:prstGeom prst="rect">
            <a:avLst/>
          </a:prstGeom>
        </p:spPr>
        <p:txBody>
          <a:bodyPr anchorCtr="0" anchor="t" bIns="91425" lIns="91425" spcFirstLastPara="1" rIns="91425" wrap="square" tIns="91425">
            <a:normAutofit/>
          </a:bodyPr>
          <a:lstStyle/>
          <a:p>
            <a:pPr indent="0" lvl="0" marL="0" rtl="0" algn="ctr">
              <a:lnSpc>
                <a:spcPct val="90000"/>
              </a:lnSpc>
              <a:spcBef>
                <a:spcPts val="1000"/>
              </a:spcBef>
              <a:spcAft>
                <a:spcPts val="0"/>
              </a:spcAft>
              <a:buNone/>
            </a:pPr>
            <a:r>
              <a:rPr lang="en" sz="2400">
                <a:solidFill>
                  <a:schemeClr val="dk1"/>
                </a:solidFill>
              </a:rPr>
              <a:t>Rolando Gonzales Martinez, PhD</a:t>
            </a:r>
            <a:endParaRPr sz="2400">
              <a:solidFill>
                <a:schemeClr val="dk1"/>
              </a:solidFill>
            </a:endParaRPr>
          </a:p>
        </p:txBody>
      </p:sp>
      <p:sp>
        <p:nvSpPr>
          <p:cNvPr id="104" name="Google Shape;104;p20"/>
          <p:cNvSpPr txBox="1"/>
          <p:nvPr/>
        </p:nvSpPr>
        <p:spPr>
          <a:xfrm>
            <a:off x="2470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Fellow postdoctoral Marie Skłodowska-Curie</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Universidad de Groningen        (Países Bajos)</a:t>
            </a:r>
            <a:endParaRPr sz="1000"/>
          </a:p>
        </p:txBody>
      </p:sp>
      <p:sp>
        <p:nvSpPr>
          <p:cNvPr id="105" name="Google Shape;105;p20"/>
          <p:cNvSpPr txBox="1"/>
          <p:nvPr/>
        </p:nvSpPr>
        <p:spPr>
          <a:xfrm>
            <a:off x="4653600" y="3326325"/>
            <a:ext cx="4178700" cy="1544400"/>
          </a:xfrm>
          <a:prstGeom prst="rect">
            <a:avLst/>
          </a:prstGeom>
          <a:noFill/>
          <a:ln>
            <a:noFill/>
          </a:ln>
        </p:spPr>
        <p:txBody>
          <a:bodyPr anchorCtr="0" anchor="t" bIns="91425" lIns="91425" spcFirstLastPara="1" rIns="91425" wrap="square" tIns="91425">
            <a:spAutoFit/>
          </a:bodyPr>
          <a:lstStyle/>
          <a:p>
            <a:pPr indent="0" lvl="0" marL="0" rtl="0" algn="ctr">
              <a:lnSpc>
                <a:spcPct val="90000"/>
              </a:lnSpc>
              <a:spcBef>
                <a:spcPts val="1000"/>
              </a:spcBef>
              <a:spcAft>
                <a:spcPts val="0"/>
              </a:spcAft>
              <a:buNone/>
            </a:pPr>
            <a:r>
              <a:rPr lang="en" sz="2000">
                <a:solidFill>
                  <a:schemeClr val="dk1"/>
                </a:solidFill>
              </a:rPr>
              <a:t>Investigador (researcher)</a:t>
            </a:r>
            <a:endParaRPr sz="2000">
              <a:solidFill>
                <a:schemeClr val="dk1"/>
              </a:solidFill>
            </a:endParaRPr>
          </a:p>
          <a:p>
            <a:pPr indent="0" lvl="0" marL="0" rtl="0" algn="ctr">
              <a:lnSpc>
                <a:spcPct val="90000"/>
              </a:lnSpc>
              <a:spcBef>
                <a:spcPts val="1000"/>
              </a:spcBef>
              <a:spcAft>
                <a:spcPts val="0"/>
              </a:spcAft>
              <a:buNone/>
            </a:pPr>
            <a:r>
              <a:rPr lang="en" sz="2000">
                <a:solidFill>
                  <a:schemeClr val="dk1"/>
                </a:solidFill>
              </a:rPr>
              <a:t>Iniciativa de Pobreza y Desarrollo Humano de la Universidad de Oxford (UK)</a:t>
            </a:r>
            <a:endParaRPr sz="1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SHapley Additive exPlanations (SHAP)</a:t>
            </a:r>
            <a:endParaRPr/>
          </a:p>
        </p:txBody>
      </p:sp>
      <p:sp>
        <p:nvSpPr>
          <p:cNvPr id="111" name="Google Shape;111;p21"/>
          <p:cNvSpPr txBox="1"/>
          <p:nvPr>
            <p:ph idx="1" type="body"/>
          </p:nvPr>
        </p:nvSpPr>
        <p:spPr>
          <a:xfrm>
            <a:off x="311700" y="739025"/>
            <a:ext cx="8520600" cy="2066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750">
                <a:solidFill>
                  <a:schemeClr val="dk1"/>
                </a:solidFill>
              </a:rPr>
              <a:t>El valor de Shapley </a:t>
            </a:r>
            <a:r>
              <a:rPr i="1" lang="en" sz="1750">
                <a:solidFill>
                  <a:schemeClr val="dk1"/>
                </a:solidFill>
              </a:rPr>
              <a:t>ϕ</a:t>
            </a:r>
            <a:r>
              <a:rPr lang="en" sz="1750">
                <a:solidFill>
                  <a:schemeClr val="dk1"/>
                </a:solidFill>
              </a:rPr>
              <a:t> de una característica </a:t>
            </a:r>
            <a:r>
              <a:rPr i="1" lang="en" sz="1750">
                <a:solidFill>
                  <a:schemeClr val="dk1"/>
                </a:solidFill>
              </a:rPr>
              <a:t>i = 1,2,...,K</a:t>
            </a:r>
            <a:r>
              <a:rPr lang="en" sz="1750">
                <a:solidFill>
                  <a:schemeClr val="dk1"/>
                </a:solidFill>
              </a:rPr>
              <a:t> es</a:t>
            </a:r>
            <a:r>
              <a:rPr lang="en" sz="1750">
                <a:solidFill>
                  <a:schemeClr val="dk1"/>
                </a:solidFill>
              </a:rPr>
              <a:t> la contribución promedio de esa característica a las predicciones, respecto a todas las combinaciones posibles de características en un modelo:</a:t>
            </a:r>
            <a:endParaRPr sz="1750">
              <a:solidFill>
                <a:schemeClr val="dk1"/>
              </a:solidFill>
            </a:endParaRPr>
          </a:p>
          <a:p>
            <a:pPr indent="-339725" lvl="0" marL="457200" rtl="0" algn="l">
              <a:lnSpc>
                <a:spcPct val="95000"/>
              </a:lnSpc>
              <a:spcBef>
                <a:spcPts val="1200"/>
              </a:spcBef>
              <a:spcAft>
                <a:spcPts val="0"/>
              </a:spcAft>
              <a:buClr>
                <a:schemeClr val="dk1"/>
              </a:buClr>
              <a:buSzPts val="1750"/>
              <a:buChar char="●"/>
            </a:pPr>
            <a:r>
              <a:rPr i="1" lang="en" sz="1750">
                <a:solidFill>
                  <a:schemeClr val="dk1"/>
                </a:solidFill>
              </a:rPr>
              <a:t>S</a:t>
            </a:r>
            <a:r>
              <a:rPr lang="en" sz="1750">
                <a:solidFill>
                  <a:schemeClr val="dk1"/>
                </a:solidFill>
              </a:rPr>
              <a:t> es un subconjunto de características que no incluye a </a:t>
            </a:r>
            <a:r>
              <a:rPr i="1" lang="en" sz="1750">
                <a:solidFill>
                  <a:schemeClr val="dk1"/>
                </a:solidFill>
              </a:rPr>
              <a:t>i</a:t>
            </a:r>
            <a:endParaRPr i="1" sz="1750">
              <a:solidFill>
                <a:schemeClr val="dk1"/>
              </a:solidFill>
            </a:endParaRPr>
          </a:p>
          <a:p>
            <a:pPr indent="-339725" lvl="0" marL="457200" rtl="0" algn="l">
              <a:lnSpc>
                <a:spcPct val="95000"/>
              </a:lnSpc>
              <a:spcBef>
                <a:spcPts val="0"/>
              </a:spcBef>
              <a:spcAft>
                <a:spcPts val="0"/>
              </a:spcAft>
              <a:buClr>
                <a:schemeClr val="dk1"/>
              </a:buClr>
              <a:buSzPts val="1750"/>
              <a:buChar char="●"/>
            </a:pPr>
            <a:r>
              <a:rPr i="1" lang="en" sz="1750">
                <a:solidFill>
                  <a:schemeClr val="dk1"/>
                </a:solidFill>
              </a:rPr>
              <a:t>K</a:t>
            </a:r>
            <a:r>
              <a:rPr lang="en" sz="1750">
                <a:solidFill>
                  <a:schemeClr val="dk1"/>
                </a:solidFill>
              </a:rPr>
              <a:t> es el conjunto de todas las características</a:t>
            </a:r>
            <a:endParaRPr sz="1750">
              <a:solidFill>
                <a:schemeClr val="dk1"/>
              </a:solidFill>
            </a:endParaRPr>
          </a:p>
          <a:p>
            <a:pPr indent="-339725" lvl="0" marL="457200" rtl="0" algn="l">
              <a:lnSpc>
                <a:spcPct val="95000"/>
              </a:lnSpc>
              <a:spcBef>
                <a:spcPts val="0"/>
              </a:spcBef>
              <a:spcAft>
                <a:spcPts val="0"/>
              </a:spcAft>
              <a:buClr>
                <a:schemeClr val="dk1"/>
              </a:buClr>
              <a:buSzPts val="1750"/>
              <a:buChar char="●"/>
            </a:pPr>
            <a:r>
              <a:rPr lang="en" sz="1750">
                <a:solidFill>
                  <a:schemeClr val="dk1"/>
                </a:solidFill>
              </a:rPr>
              <a:t>∣</a:t>
            </a:r>
            <a:r>
              <a:rPr i="1" lang="en" sz="1750">
                <a:solidFill>
                  <a:schemeClr val="dk1"/>
                </a:solidFill>
              </a:rPr>
              <a:t>S</a:t>
            </a:r>
            <a:r>
              <a:rPr lang="en" sz="1750">
                <a:solidFill>
                  <a:schemeClr val="dk1"/>
                </a:solidFill>
              </a:rPr>
              <a:t>∣ es la cardinalidad del subconjunto </a:t>
            </a:r>
            <a:r>
              <a:rPr i="1" lang="en" sz="1750">
                <a:solidFill>
                  <a:schemeClr val="dk1"/>
                </a:solidFill>
              </a:rPr>
              <a:t>S</a:t>
            </a:r>
            <a:endParaRPr sz="1750">
              <a:solidFill>
                <a:schemeClr val="dk1"/>
              </a:solidFill>
            </a:endParaRPr>
          </a:p>
          <a:p>
            <a:pPr indent="-339725" lvl="0" marL="457200" rtl="0" algn="l">
              <a:lnSpc>
                <a:spcPct val="95000"/>
              </a:lnSpc>
              <a:spcBef>
                <a:spcPts val="0"/>
              </a:spcBef>
              <a:spcAft>
                <a:spcPts val="0"/>
              </a:spcAft>
              <a:buClr>
                <a:schemeClr val="dk1"/>
              </a:buClr>
              <a:buSzPts val="1750"/>
              <a:buChar char="●"/>
            </a:pPr>
            <a:r>
              <a:rPr i="1" lang="en" sz="1750">
                <a:solidFill>
                  <a:schemeClr val="dk1"/>
                </a:solidFill>
              </a:rPr>
              <a:t>f(S)</a:t>
            </a:r>
            <a:r>
              <a:rPr lang="en" sz="1750">
                <a:solidFill>
                  <a:schemeClr val="dk1"/>
                </a:solidFill>
              </a:rPr>
              <a:t> es la predicción del modelo cuando solamente se utilizan las características en el subconjunto </a:t>
            </a:r>
            <a:r>
              <a:rPr i="1" lang="en" sz="1750">
                <a:solidFill>
                  <a:schemeClr val="dk1"/>
                </a:solidFill>
              </a:rPr>
              <a:t>S</a:t>
            </a:r>
            <a:endParaRPr i="1" sz="1750">
              <a:solidFill>
                <a:schemeClr val="dk1"/>
              </a:solidFill>
            </a:endParaRPr>
          </a:p>
          <a:p>
            <a:pPr indent="-339725" lvl="0" marL="457200" rtl="0" algn="l">
              <a:lnSpc>
                <a:spcPct val="95000"/>
              </a:lnSpc>
              <a:spcBef>
                <a:spcPts val="0"/>
              </a:spcBef>
              <a:spcAft>
                <a:spcPts val="0"/>
              </a:spcAft>
              <a:buClr>
                <a:schemeClr val="dk1"/>
              </a:buClr>
              <a:buSzPts val="1750"/>
              <a:buChar char="●"/>
            </a:pPr>
            <a:r>
              <a:rPr i="1" lang="en" sz="1750">
                <a:solidFill>
                  <a:schemeClr val="dk1"/>
                </a:solidFill>
              </a:rPr>
              <a:t>f(S</a:t>
            </a:r>
            <a:r>
              <a:rPr lang="en" sz="1750">
                <a:solidFill>
                  <a:schemeClr val="dk1"/>
                </a:solidFill>
              </a:rPr>
              <a:t>∪</a:t>
            </a:r>
            <a:r>
              <a:rPr i="1" lang="en" sz="1750">
                <a:solidFill>
                  <a:schemeClr val="dk1"/>
                </a:solidFill>
              </a:rPr>
              <a:t>{i})</a:t>
            </a:r>
            <a:r>
              <a:rPr lang="en" sz="1750">
                <a:solidFill>
                  <a:schemeClr val="dk1"/>
                </a:solidFill>
              </a:rPr>
              <a:t> es la predicción del modelo cuando se añade a la </a:t>
            </a:r>
            <a:r>
              <a:rPr lang="en" sz="1750">
                <a:solidFill>
                  <a:schemeClr val="dk1"/>
                </a:solidFill>
              </a:rPr>
              <a:t>característica</a:t>
            </a:r>
            <a:r>
              <a:rPr lang="en" sz="1750">
                <a:solidFill>
                  <a:schemeClr val="dk1"/>
                </a:solidFill>
              </a:rPr>
              <a:t> </a:t>
            </a:r>
            <a:r>
              <a:rPr i="1" lang="en" sz="1750">
                <a:solidFill>
                  <a:schemeClr val="dk1"/>
                </a:solidFill>
              </a:rPr>
              <a:t>i</a:t>
            </a:r>
            <a:r>
              <a:rPr lang="en" sz="1750">
                <a:solidFill>
                  <a:schemeClr val="dk1"/>
                </a:solidFill>
              </a:rPr>
              <a:t> a </a:t>
            </a:r>
            <a:r>
              <a:rPr i="1" lang="en" sz="1750">
                <a:solidFill>
                  <a:schemeClr val="dk1"/>
                </a:solidFill>
              </a:rPr>
              <a:t>S</a:t>
            </a:r>
            <a:endParaRPr sz="1750">
              <a:solidFill>
                <a:schemeClr val="dk1"/>
              </a:solidFill>
            </a:endParaRPr>
          </a:p>
          <a:p>
            <a:pPr indent="-339725" lvl="0" marL="457200" rtl="0" algn="l">
              <a:lnSpc>
                <a:spcPct val="95000"/>
              </a:lnSpc>
              <a:spcBef>
                <a:spcPts val="0"/>
              </a:spcBef>
              <a:spcAft>
                <a:spcPts val="0"/>
              </a:spcAft>
              <a:buClr>
                <a:schemeClr val="dk1"/>
              </a:buClr>
              <a:buSzPts val="1750"/>
              <a:buChar char="●"/>
            </a:pPr>
            <a:r>
              <a:rPr i="1" lang="en" sz="1750">
                <a:solidFill>
                  <a:schemeClr val="dk1"/>
                </a:solidFill>
              </a:rPr>
              <a:t>k</a:t>
            </a:r>
            <a:r>
              <a:rPr lang="en" sz="1750">
                <a:solidFill>
                  <a:schemeClr val="dk1"/>
                </a:solidFill>
              </a:rPr>
              <a:t>! es el factorial de </a:t>
            </a:r>
            <a:r>
              <a:rPr i="1" lang="en" sz="1750">
                <a:solidFill>
                  <a:schemeClr val="dk1"/>
                </a:solidFill>
              </a:rPr>
              <a:t>k</a:t>
            </a:r>
            <a:r>
              <a:rPr lang="en" sz="1750">
                <a:solidFill>
                  <a:schemeClr val="dk1"/>
                </a:solidFill>
              </a:rPr>
              <a:t> (todas las permutaciones posibles de las características)</a:t>
            </a:r>
            <a:endParaRPr sz="1750">
              <a:solidFill>
                <a:schemeClr val="dk1"/>
              </a:solidFill>
            </a:endParaRPr>
          </a:p>
        </p:txBody>
      </p:sp>
      <p:pic>
        <p:nvPicPr>
          <p:cNvPr id="112" name="Google Shape;112;p21"/>
          <p:cNvPicPr preferRelativeResize="0"/>
          <p:nvPr/>
        </p:nvPicPr>
        <p:blipFill>
          <a:blip r:embed="rId3">
            <a:alphaModFix/>
          </a:blip>
          <a:stretch>
            <a:fillRect/>
          </a:stretch>
        </p:blipFill>
        <p:spPr>
          <a:xfrm>
            <a:off x="1384975" y="3701600"/>
            <a:ext cx="6267450" cy="1181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